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61" roundtripDataSignature="AMtx7mhTNoZBwOvXw05nvaS1WM18TQEz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DCDB97-E367-41D2-8B0C-066FE56109E7}">
  <a:tblStyle styleId="{B9DCDB97-E367-41D2-8B0C-066FE56109E7}"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customschemas.google.com/relationships/presentationmetadata" Target="metadata"/><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 name="Google Shape;969;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 name="Google Shape;1113;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 name="Google Shape;1137;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5" name="Google Shape;1145;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1" name="Google Shape;1161;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9" name="Google Shape;1169;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5" name="Google Shape;1185;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3" name="Google Shape;1193;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1" name="Google Shape;1201;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1" name="Google Shape;1241;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 name="Google Shape;1249;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4" name="Google Shape;1264;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0" name="Google Shape;1280;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4" name="Google Shape;1304;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5" name="Google Shape;70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5" name="Shape 15"/>
        <p:cNvGrpSpPr/>
        <p:nvPr/>
      </p:nvGrpSpPr>
      <p:grpSpPr>
        <a:xfrm>
          <a:off x="0" y="0"/>
          <a:ext cx="0" cy="0"/>
          <a:chOff x="0" y="0"/>
          <a:chExt cx="0" cy="0"/>
        </a:xfrm>
      </p:grpSpPr>
      <p:sp>
        <p:nvSpPr>
          <p:cNvPr id="16" name="Google Shape;16;p1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1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6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16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6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21" name="Shape 21"/>
        <p:cNvGrpSpPr/>
        <p:nvPr/>
      </p:nvGrpSpPr>
      <p:grpSpPr>
        <a:xfrm>
          <a:off x="0" y="0"/>
          <a:ext cx="0" cy="0"/>
          <a:chOff x="0" y="0"/>
          <a:chExt cx="0" cy="0"/>
        </a:xfrm>
      </p:grpSpPr>
      <p:sp>
        <p:nvSpPr>
          <p:cNvPr id="22" name="Google Shape;22;p15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1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15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1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6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16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1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54" name="Shape 54"/>
        <p:cNvGrpSpPr/>
        <p:nvPr/>
      </p:nvGrpSpPr>
      <p:grpSpPr>
        <a:xfrm>
          <a:off x="0" y="0"/>
          <a:ext cx="0" cy="0"/>
          <a:chOff x="0" y="0"/>
          <a:chExt cx="0" cy="0"/>
        </a:xfrm>
      </p:grpSpPr>
      <p:sp>
        <p:nvSpPr>
          <p:cNvPr id="55" name="Google Shape;55;p1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16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6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6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1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68" name="Google Shape;68;p16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1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9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8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8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8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8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8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9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8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9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9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98.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9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0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9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0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1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9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00.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9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9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0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1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0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0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0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0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1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1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0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1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1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1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2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2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2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1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2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2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2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1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2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6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8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8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flipH="1" rot="-5400000">
            <a:off x="2903766" y="-2430235"/>
            <a:ext cx="6858001" cy="11718470"/>
          </a:xfrm>
          <a:custGeom>
            <a:rect b="b" l="l" r="r" t="t"/>
            <a:pathLst>
              <a:path extrusionOk="0" h="11359244" w="6857998">
                <a:moveTo>
                  <a:pt x="0" y="0"/>
                </a:moveTo>
                <a:lnTo>
                  <a:pt x="0" y="11359244"/>
                </a:lnTo>
                <a:lnTo>
                  <a:pt x="781044" y="11359244"/>
                </a:lnTo>
                <a:lnTo>
                  <a:pt x="781044" y="11239260"/>
                </a:lnTo>
                <a:lnTo>
                  <a:pt x="1103083" y="11239260"/>
                </a:lnTo>
                <a:lnTo>
                  <a:pt x="1103083" y="11239047"/>
                </a:lnTo>
                <a:lnTo>
                  <a:pt x="6611252" y="11239047"/>
                </a:lnTo>
                <a:lnTo>
                  <a:pt x="6611252" y="11359244"/>
                </a:lnTo>
                <a:lnTo>
                  <a:pt x="6857998" y="11359244"/>
                </a:lnTo>
                <a:lnTo>
                  <a:pt x="6857998" y="3067102"/>
                </a:lnTo>
                <a:cubicBezTo>
                  <a:pt x="6857998" y="1373188"/>
                  <a:pt x="5484810" y="0"/>
                  <a:pt x="3790896" y="0"/>
                </a:cubicBezTo>
                <a:close/>
              </a:path>
            </a:pathLst>
          </a:cu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89" name="Google Shape;89;p1"/>
          <p:cNvSpPr/>
          <p:nvPr/>
        </p:nvSpPr>
        <p:spPr>
          <a:xfrm flipH="1" rot="-5400000">
            <a:off x="-1686257" y="1686262"/>
            <a:ext cx="6857998" cy="3485480"/>
          </a:xfrm>
          <a:custGeom>
            <a:rect b="b" l="l" r="r" t="t"/>
            <a:pathLst>
              <a:path extrusionOk="0" h="3838744" w="6857998">
                <a:moveTo>
                  <a:pt x="0" y="0"/>
                </a:moveTo>
                <a:lnTo>
                  <a:pt x="0" y="1066799"/>
                </a:lnTo>
                <a:lnTo>
                  <a:pt x="3279727" y="1066799"/>
                </a:lnTo>
                <a:cubicBezTo>
                  <a:pt x="5001274" y="1066799"/>
                  <a:pt x="6447796" y="2244328"/>
                  <a:pt x="6857804" y="3837900"/>
                </a:cubicBezTo>
                <a:lnTo>
                  <a:pt x="6857998" y="3838744"/>
                </a:lnTo>
                <a:lnTo>
                  <a:pt x="6857998" y="3067102"/>
                </a:lnTo>
                <a:cubicBezTo>
                  <a:pt x="6857998" y="1373188"/>
                  <a:pt x="5484810" y="0"/>
                  <a:pt x="3790896" y="0"/>
                </a:cubicBezTo>
                <a:close/>
              </a:path>
            </a:pathLst>
          </a:custGeom>
          <a:solidFill>
            <a:schemeClr val="dk1">
              <a:alpha val="1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0" name="Google Shape;90;p1"/>
          <p:cNvSpPr/>
          <p:nvPr/>
        </p:nvSpPr>
        <p:spPr>
          <a:xfrm rot="-5400000">
            <a:off x="3492503" y="-2088242"/>
            <a:ext cx="5830206" cy="11568787"/>
          </a:xfrm>
          <a:prstGeom prst="round2SameRect">
            <a:avLst>
              <a:gd fmla="val 5000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sp>
        <p:nvSpPr>
          <p:cNvPr id="91" name="Google Shape;91;p1"/>
          <p:cNvSpPr/>
          <p:nvPr/>
        </p:nvSpPr>
        <p:spPr>
          <a:xfrm rot="-5400000">
            <a:off x="4713839" y="-3365580"/>
            <a:ext cx="3387536" cy="11568789"/>
          </a:xfrm>
          <a:custGeom>
            <a:rect b="b" l="l" r="r" t="t"/>
            <a:pathLst>
              <a:path extrusionOk="0" h="10939898" w="3331535">
                <a:moveTo>
                  <a:pt x="3331535" y="2915103"/>
                </a:moveTo>
                <a:lnTo>
                  <a:pt x="3331535" y="10939898"/>
                </a:lnTo>
                <a:lnTo>
                  <a:pt x="3014036" y="10939898"/>
                </a:lnTo>
                <a:lnTo>
                  <a:pt x="3014036" y="3070359"/>
                </a:lnTo>
                <a:cubicBezTo>
                  <a:pt x="3014036" y="1497137"/>
                  <a:pt x="1818397" y="203171"/>
                  <a:pt x="286227" y="47571"/>
                </a:cubicBezTo>
                <a:lnTo>
                  <a:pt x="0" y="33117"/>
                </a:lnTo>
                <a:lnTo>
                  <a:pt x="118380" y="15051"/>
                </a:lnTo>
                <a:cubicBezTo>
                  <a:pt x="216377" y="5099"/>
                  <a:pt x="315809" y="0"/>
                  <a:pt x="416432" y="0"/>
                </a:cubicBezTo>
                <a:cubicBezTo>
                  <a:pt x="2026399" y="0"/>
                  <a:pt x="3331535" y="1305136"/>
                  <a:pt x="3331535" y="2915103"/>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p:txBody>
      </p:sp>
      <p:pic>
        <p:nvPicPr>
          <p:cNvPr id="92" name="Google Shape;92;p1"/>
          <p:cNvPicPr preferRelativeResize="0"/>
          <p:nvPr/>
        </p:nvPicPr>
        <p:blipFill rotWithShape="1">
          <a:blip r:embed="rId3">
            <a:alphaModFix/>
          </a:blip>
          <a:srcRect b="0" l="0" r="0" t="0"/>
          <a:stretch/>
        </p:blipFill>
        <p:spPr>
          <a:xfrm>
            <a:off x="5570817" y="5383065"/>
            <a:ext cx="2033046" cy="717894"/>
          </a:xfrm>
          <a:prstGeom prst="rect">
            <a:avLst/>
          </a:prstGeom>
          <a:noFill/>
          <a:ln>
            <a:noFill/>
          </a:ln>
          <a:effectLst>
            <a:outerShdw sx="1000" rotWithShape="0" algn="ctr" dir="5400000" dist="50800" sy="1000">
              <a:srgbClr val="000000"/>
            </a:outerShdw>
          </a:effectLst>
        </p:spPr>
      </p:pic>
      <p:sp>
        <p:nvSpPr>
          <p:cNvPr id="93" name="Google Shape;93;p1"/>
          <p:cNvSpPr/>
          <p:nvPr/>
        </p:nvSpPr>
        <p:spPr>
          <a:xfrm>
            <a:off x="3980649" y="1665760"/>
            <a:ext cx="5213383" cy="1631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ko-KR" sz="5000" u="none" cap="none" strike="noStrike">
                <a:solidFill>
                  <a:srgbClr val="F4A259"/>
                </a:solidFill>
                <a:latin typeface="Arial"/>
                <a:ea typeface="Arial"/>
                <a:cs typeface="Arial"/>
                <a:sym typeface="Arial"/>
              </a:rPr>
              <a:t>온라인서점사이트</a:t>
            </a:r>
            <a:endParaRPr b="1" i="0" sz="5000" u="none" cap="none" strike="noStrike">
              <a:solidFill>
                <a:srgbClr val="F4A259"/>
              </a:solidFill>
              <a:latin typeface="Arial"/>
              <a:ea typeface="Arial"/>
              <a:cs typeface="Arial"/>
              <a:sym typeface="Arial"/>
            </a:endParaRPr>
          </a:p>
          <a:p>
            <a:pPr indent="0" lvl="0" marL="0" marR="0" rtl="0" algn="ctr">
              <a:spcBef>
                <a:spcPts val="0"/>
              </a:spcBef>
              <a:spcAft>
                <a:spcPts val="0"/>
              </a:spcAft>
              <a:buNone/>
            </a:pPr>
            <a:r>
              <a:rPr b="1" i="0" lang="ko-KR" sz="5000" u="none" cap="none" strike="noStrike">
                <a:solidFill>
                  <a:srgbClr val="F4A259"/>
                </a:solidFill>
                <a:latin typeface="Arial"/>
                <a:ea typeface="Arial"/>
                <a:cs typeface="Arial"/>
                <a:sym typeface="Arial"/>
              </a:rPr>
              <a:t>제작프로젝트</a:t>
            </a:r>
            <a:endParaRPr b="0" i="0" sz="5000" u="none" cap="none" strike="noStrike">
              <a:solidFill>
                <a:srgbClr val="F4A259"/>
              </a:solidFill>
              <a:latin typeface="Arial"/>
              <a:ea typeface="Arial"/>
              <a:cs typeface="Arial"/>
              <a:sym typeface="Arial"/>
            </a:endParaRPr>
          </a:p>
        </p:txBody>
      </p:sp>
      <p:sp>
        <p:nvSpPr>
          <p:cNvPr id="94" name="Google Shape;94;p1"/>
          <p:cNvSpPr txBox="1"/>
          <p:nvPr/>
        </p:nvSpPr>
        <p:spPr>
          <a:xfrm>
            <a:off x="5660644" y="3626275"/>
            <a:ext cx="1853391" cy="7848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1500" u="none" cap="none" strike="noStrike">
                <a:solidFill>
                  <a:srgbClr val="3F3F3F"/>
                </a:solidFill>
                <a:latin typeface="Arial"/>
                <a:ea typeface="Arial"/>
                <a:cs typeface="Arial"/>
                <a:sym typeface="Arial"/>
              </a:rPr>
              <a:t>4조</a:t>
            </a:r>
            <a:endParaRPr b="0" i="0" sz="1500" u="none" cap="none" strike="noStrike">
              <a:solidFill>
                <a:srgbClr val="3F3F3F"/>
              </a:solidFill>
              <a:latin typeface="Arial"/>
              <a:ea typeface="Arial"/>
              <a:cs typeface="Arial"/>
              <a:sym typeface="Arial"/>
            </a:endParaRPr>
          </a:p>
          <a:p>
            <a:pPr indent="0" lvl="0" marL="0" marR="0" rtl="0" algn="ctr">
              <a:spcBef>
                <a:spcPts val="0"/>
              </a:spcBef>
              <a:spcAft>
                <a:spcPts val="0"/>
              </a:spcAft>
              <a:buNone/>
            </a:pPr>
            <a:r>
              <a:rPr b="0" i="0" lang="ko-KR" sz="1500" u="none" cap="none" strike="noStrike">
                <a:solidFill>
                  <a:srgbClr val="3F3F3F"/>
                </a:solidFill>
                <a:latin typeface="Arial"/>
                <a:ea typeface="Arial"/>
                <a:cs typeface="Arial"/>
                <a:sym typeface="Arial"/>
              </a:rPr>
              <a:t>김주혁 김다은 이현우</a:t>
            </a:r>
            <a:endParaRPr b="0" i="0" sz="1500" u="none" cap="none" strike="noStrike">
              <a:solidFill>
                <a:srgbClr val="3F3F3F"/>
              </a:solidFill>
              <a:latin typeface="Arial"/>
              <a:ea typeface="Arial"/>
              <a:cs typeface="Arial"/>
              <a:sym typeface="Arial"/>
            </a:endParaRPr>
          </a:p>
          <a:p>
            <a:pPr indent="0" lvl="0" marL="0" marR="0" rtl="0" algn="ctr">
              <a:spcBef>
                <a:spcPts val="0"/>
              </a:spcBef>
              <a:spcAft>
                <a:spcPts val="0"/>
              </a:spcAft>
              <a:buNone/>
            </a:pPr>
            <a:r>
              <a:rPr b="0" i="0" lang="ko-KR" sz="1500" u="none" cap="none" strike="noStrike">
                <a:solidFill>
                  <a:srgbClr val="3F3F3F"/>
                </a:solidFill>
                <a:latin typeface="Arial"/>
                <a:ea typeface="Arial"/>
                <a:cs typeface="Arial"/>
                <a:sym typeface="Arial"/>
              </a:rPr>
              <a:t>오수경 최진영 조아라</a:t>
            </a:r>
            <a:endParaRPr b="0" i="0" sz="1500" u="none" cap="none" strike="noStrike">
              <a:solidFill>
                <a:srgbClr val="3F3F3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64" name="Google Shape;164;p1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65" name="Google Shape;165;p10"/>
          <p:cNvSpPr/>
          <p:nvPr/>
        </p:nvSpPr>
        <p:spPr>
          <a:xfrm>
            <a:off x="182879" y="882129"/>
            <a:ext cx="517421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ERD(종이책)</a:t>
            </a:r>
            <a:endParaRPr sz="2000">
              <a:solidFill>
                <a:srgbClr val="F4A259"/>
              </a:solidFill>
              <a:latin typeface="Arial"/>
              <a:ea typeface="Arial"/>
              <a:cs typeface="Arial"/>
              <a:sym typeface="Arial"/>
            </a:endParaRPr>
          </a:p>
        </p:txBody>
      </p:sp>
      <p:pic>
        <p:nvPicPr>
          <p:cNvPr id="166" name="Google Shape;166;p10"/>
          <p:cNvPicPr preferRelativeResize="0"/>
          <p:nvPr/>
        </p:nvPicPr>
        <p:blipFill rotWithShape="1">
          <a:blip r:embed="rId3">
            <a:alphaModFix/>
          </a:blip>
          <a:srcRect b="0" l="0" r="0" t="0"/>
          <a:stretch/>
        </p:blipFill>
        <p:spPr>
          <a:xfrm>
            <a:off x="3467982" y="1651280"/>
            <a:ext cx="4604716" cy="48075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84" name="Google Shape;884;p10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85" name="Google Shape;885;p10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관리(도서 수정)</a:t>
            </a:r>
            <a:endParaRPr sz="2000">
              <a:solidFill>
                <a:srgbClr val="F4A259"/>
              </a:solidFill>
              <a:latin typeface="Arial"/>
              <a:ea typeface="Arial"/>
              <a:cs typeface="Arial"/>
              <a:sym typeface="Arial"/>
            </a:endParaRPr>
          </a:p>
        </p:txBody>
      </p:sp>
      <p:pic>
        <p:nvPicPr>
          <p:cNvPr id="886" name="Google Shape;886;p100"/>
          <p:cNvPicPr preferRelativeResize="0"/>
          <p:nvPr/>
        </p:nvPicPr>
        <p:blipFill rotWithShape="1">
          <a:blip r:embed="rId3">
            <a:alphaModFix/>
          </a:blip>
          <a:srcRect b="9873" l="26206" r="10450" t="44557"/>
          <a:stretch/>
        </p:blipFill>
        <p:spPr>
          <a:xfrm>
            <a:off x="3646025" y="1497392"/>
            <a:ext cx="4560426" cy="497604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92" name="Google Shape;892;p10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93" name="Google Shape;893;p101"/>
          <p:cNvSpPr/>
          <p:nvPr/>
        </p:nvSpPr>
        <p:spPr>
          <a:xfrm>
            <a:off x="182877" y="882129"/>
            <a:ext cx="719019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관리(도서 목록화면에서의 삭제)</a:t>
            </a:r>
            <a:endParaRPr sz="2000">
              <a:solidFill>
                <a:srgbClr val="F4A259"/>
              </a:solidFill>
              <a:latin typeface="Arial"/>
              <a:ea typeface="Arial"/>
              <a:cs typeface="Arial"/>
              <a:sym typeface="Arial"/>
            </a:endParaRPr>
          </a:p>
        </p:txBody>
      </p:sp>
      <p:pic>
        <p:nvPicPr>
          <p:cNvPr id="894" name="Google Shape;894;p101"/>
          <p:cNvPicPr preferRelativeResize="0"/>
          <p:nvPr/>
        </p:nvPicPr>
        <p:blipFill rotWithShape="1">
          <a:blip r:embed="rId3">
            <a:alphaModFix/>
          </a:blip>
          <a:srcRect b="0" l="0" r="0" t="0"/>
          <a:stretch/>
        </p:blipFill>
        <p:spPr>
          <a:xfrm>
            <a:off x="1749706" y="1590015"/>
            <a:ext cx="8692587" cy="488958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0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00" name="Google Shape;900;p10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01" name="Google Shape;901;p102"/>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관리(도서 상세화면에서의 삭제)</a:t>
            </a:r>
            <a:endParaRPr sz="2000">
              <a:solidFill>
                <a:srgbClr val="F4A259"/>
              </a:solidFill>
              <a:latin typeface="Arial"/>
              <a:ea typeface="Arial"/>
              <a:cs typeface="Arial"/>
              <a:sym typeface="Arial"/>
            </a:endParaRPr>
          </a:p>
        </p:txBody>
      </p:sp>
      <p:pic>
        <p:nvPicPr>
          <p:cNvPr id="902" name="Google Shape;902;p102"/>
          <p:cNvPicPr preferRelativeResize="0"/>
          <p:nvPr/>
        </p:nvPicPr>
        <p:blipFill rotWithShape="1">
          <a:blip r:embed="rId3">
            <a:alphaModFix/>
          </a:blip>
          <a:srcRect b="0" l="0" r="0" t="0"/>
          <a:stretch/>
        </p:blipFill>
        <p:spPr>
          <a:xfrm>
            <a:off x="1545220" y="1497392"/>
            <a:ext cx="9101560" cy="511962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08" name="Google Shape;908;p10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09" name="Google Shape;909;p103"/>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a:t>
            </a:r>
            <a:endParaRPr sz="2000">
              <a:solidFill>
                <a:srgbClr val="F4A259"/>
              </a:solidFill>
              <a:latin typeface="Arial"/>
              <a:ea typeface="Arial"/>
              <a:cs typeface="Arial"/>
              <a:sym typeface="Arial"/>
            </a:endParaRPr>
          </a:p>
        </p:txBody>
      </p:sp>
      <p:pic>
        <p:nvPicPr>
          <p:cNvPr id="910" name="Google Shape;910;p103"/>
          <p:cNvPicPr preferRelativeResize="0"/>
          <p:nvPr/>
        </p:nvPicPr>
        <p:blipFill rotWithShape="1">
          <a:blip r:embed="rId3">
            <a:alphaModFix/>
          </a:blip>
          <a:srcRect b="52574" l="0" r="0" t="0"/>
          <a:stretch/>
        </p:blipFill>
        <p:spPr>
          <a:xfrm>
            <a:off x="1350247" y="1497392"/>
            <a:ext cx="9491505" cy="508860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16" name="Google Shape;916;p10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17" name="Google Shape;917;p104"/>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a:t>
            </a:r>
            <a:endParaRPr sz="2000">
              <a:solidFill>
                <a:srgbClr val="F4A259"/>
              </a:solidFill>
              <a:latin typeface="Arial"/>
              <a:ea typeface="Arial"/>
              <a:cs typeface="Arial"/>
              <a:sym typeface="Arial"/>
            </a:endParaRPr>
          </a:p>
        </p:txBody>
      </p:sp>
      <p:pic>
        <p:nvPicPr>
          <p:cNvPr id="918" name="Google Shape;918;p104"/>
          <p:cNvPicPr preferRelativeResize="0"/>
          <p:nvPr/>
        </p:nvPicPr>
        <p:blipFill rotWithShape="1">
          <a:blip r:embed="rId3">
            <a:alphaModFix/>
          </a:blip>
          <a:srcRect b="0" l="21322" r="0" t="52658"/>
          <a:stretch/>
        </p:blipFill>
        <p:spPr>
          <a:xfrm>
            <a:off x="2526750" y="1747778"/>
            <a:ext cx="7138500" cy="485557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24" name="Google Shape;924;p10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25" name="Google Shape;925;p105"/>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a:t>
            </a:r>
            <a:endParaRPr sz="2000">
              <a:solidFill>
                <a:srgbClr val="F4A259"/>
              </a:solidFill>
              <a:latin typeface="Arial"/>
              <a:ea typeface="Arial"/>
              <a:cs typeface="Arial"/>
              <a:sym typeface="Arial"/>
            </a:endParaRPr>
          </a:p>
        </p:txBody>
      </p:sp>
      <p:pic>
        <p:nvPicPr>
          <p:cNvPr id="926" name="Google Shape;926;p105"/>
          <p:cNvPicPr preferRelativeResize="0"/>
          <p:nvPr/>
        </p:nvPicPr>
        <p:blipFill rotWithShape="1">
          <a:blip r:embed="rId3">
            <a:alphaModFix/>
          </a:blip>
          <a:srcRect b="0" l="0" r="0" t="0"/>
          <a:stretch/>
        </p:blipFill>
        <p:spPr>
          <a:xfrm>
            <a:off x="2330029" y="1396918"/>
            <a:ext cx="7531942" cy="520763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32" name="Google Shape;932;p10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33" name="Google Shape;933;p106"/>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관리(취소/교환/환불 조회)</a:t>
            </a:r>
            <a:endParaRPr sz="2000">
              <a:solidFill>
                <a:srgbClr val="F4A259"/>
              </a:solidFill>
              <a:latin typeface="Arial"/>
              <a:ea typeface="Arial"/>
              <a:cs typeface="Arial"/>
              <a:sym typeface="Arial"/>
            </a:endParaRPr>
          </a:p>
        </p:txBody>
      </p:sp>
      <p:pic>
        <p:nvPicPr>
          <p:cNvPr id="934" name="Google Shape;934;p106"/>
          <p:cNvPicPr preferRelativeResize="0"/>
          <p:nvPr/>
        </p:nvPicPr>
        <p:blipFill rotWithShape="1">
          <a:blip r:embed="rId3">
            <a:alphaModFix/>
          </a:blip>
          <a:srcRect b="48522" l="0" r="0" t="0"/>
          <a:stretch/>
        </p:blipFill>
        <p:spPr>
          <a:xfrm>
            <a:off x="2026411" y="1497392"/>
            <a:ext cx="8139178" cy="468529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0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40" name="Google Shape;940;p10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41" name="Google Shape;941;p107"/>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관리(취소/교환/환불 조회)</a:t>
            </a:r>
            <a:endParaRPr sz="2000">
              <a:solidFill>
                <a:srgbClr val="F4A259"/>
              </a:solidFill>
              <a:latin typeface="Arial"/>
              <a:ea typeface="Arial"/>
              <a:cs typeface="Arial"/>
              <a:sym typeface="Arial"/>
            </a:endParaRPr>
          </a:p>
        </p:txBody>
      </p:sp>
      <p:pic>
        <p:nvPicPr>
          <p:cNvPr id="942" name="Google Shape;942;p107"/>
          <p:cNvPicPr preferRelativeResize="0"/>
          <p:nvPr/>
        </p:nvPicPr>
        <p:blipFill rotWithShape="1">
          <a:blip r:embed="rId3">
            <a:alphaModFix/>
          </a:blip>
          <a:srcRect b="0" l="22424" r="0" t="55527"/>
          <a:stretch/>
        </p:blipFill>
        <p:spPr>
          <a:xfrm>
            <a:off x="2196125" y="1636288"/>
            <a:ext cx="7774961" cy="498443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0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48" name="Google Shape;948;p10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49" name="Google Shape;949;p108"/>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a:t>
            </a:r>
            <a:endParaRPr sz="2000">
              <a:solidFill>
                <a:srgbClr val="F4A259"/>
              </a:solidFill>
              <a:latin typeface="Arial"/>
              <a:ea typeface="Arial"/>
              <a:cs typeface="Arial"/>
              <a:sym typeface="Arial"/>
            </a:endParaRPr>
          </a:p>
        </p:txBody>
      </p:sp>
      <p:pic>
        <p:nvPicPr>
          <p:cNvPr id="950" name="Google Shape;950;p108"/>
          <p:cNvPicPr preferRelativeResize="0"/>
          <p:nvPr/>
        </p:nvPicPr>
        <p:blipFill rotWithShape="1">
          <a:blip r:embed="rId3">
            <a:alphaModFix/>
          </a:blip>
          <a:srcRect b="52574" l="0" r="0" t="0"/>
          <a:stretch/>
        </p:blipFill>
        <p:spPr>
          <a:xfrm>
            <a:off x="1922873" y="1497392"/>
            <a:ext cx="8346253" cy="510413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0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56" name="Google Shape;956;p10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57" name="Google Shape;957;p109"/>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a:t>
            </a:r>
            <a:endParaRPr sz="2000">
              <a:solidFill>
                <a:srgbClr val="F4A259"/>
              </a:solidFill>
              <a:latin typeface="Arial"/>
              <a:ea typeface="Arial"/>
              <a:cs typeface="Arial"/>
              <a:sym typeface="Arial"/>
            </a:endParaRPr>
          </a:p>
        </p:txBody>
      </p:sp>
      <p:pic>
        <p:nvPicPr>
          <p:cNvPr id="958" name="Google Shape;958;p109"/>
          <p:cNvPicPr preferRelativeResize="0"/>
          <p:nvPr/>
        </p:nvPicPr>
        <p:blipFill rotWithShape="1">
          <a:blip r:embed="rId3">
            <a:alphaModFix/>
          </a:blip>
          <a:srcRect b="-1181" l="20640" r="0" t="54346"/>
          <a:stretch/>
        </p:blipFill>
        <p:spPr>
          <a:xfrm>
            <a:off x="2959261" y="1647863"/>
            <a:ext cx="6273478" cy="47741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72" name="Google Shape;172;p1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73" name="Google Shape;173;p11"/>
          <p:cNvSpPr/>
          <p:nvPr/>
        </p:nvSpPr>
        <p:spPr>
          <a:xfrm>
            <a:off x="182879" y="882129"/>
            <a:ext cx="57376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ERD(종이책)</a:t>
            </a:r>
            <a:endParaRPr sz="2000">
              <a:solidFill>
                <a:srgbClr val="F4A259"/>
              </a:solidFill>
              <a:latin typeface="Arial"/>
              <a:ea typeface="Arial"/>
              <a:cs typeface="Arial"/>
              <a:sym typeface="Arial"/>
            </a:endParaRPr>
          </a:p>
        </p:txBody>
      </p:sp>
      <p:pic>
        <p:nvPicPr>
          <p:cNvPr id="174" name="Google Shape;174;p11"/>
          <p:cNvPicPr preferRelativeResize="0"/>
          <p:nvPr/>
        </p:nvPicPr>
        <p:blipFill rotWithShape="1">
          <a:blip r:embed="rId3">
            <a:alphaModFix/>
          </a:blip>
          <a:srcRect b="0" l="0" r="0" t="0"/>
          <a:stretch/>
        </p:blipFill>
        <p:spPr>
          <a:xfrm>
            <a:off x="1080655" y="1727200"/>
            <a:ext cx="10229905" cy="471417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1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64" name="Google Shape;964;p11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65" name="Google Shape;965;p110"/>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관리(주문 상태 수정)</a:t>
            </a:r>
            <a:endParaRPr sz="2000">
              <a:solidFill>
                <a:srgbClr val="F4A259"/>
              </a:solidFill>
              <a:latin typeface="Arial"/>
              <a:ea typeface="Arial"/>
              <a:cs typeface="Arial"/>
              <a:sym typeface="Arial"/>
            </a:endParaRPr>
          </a:p>
        </p:txBody>
      </p:sp>
      <p:pic>
        <p:nvPicPr>
          <p:cNvPr id="966" name="Google Shape;966;p110"/>
          <p:cNvPicPr preferRelativeResize="0"/>
          <p:nvPr/>
        </p:nvPicPr>
        <p:blipFill rotWithShape="1">
          <a:blip r:embed="rId3">
            <a:alphaModFix/>
          </a:blip>
          <a:srcRect b="0" l="0" r="0" t="0"/>
          <a:stretch/>
        </p:blipFill>
        <p:spPr>
          <a:xfrm>
            <a:off x="1833230" y="1497392"/>
            <a:ext cx="8525540" cy="507194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72" name="Google Shape;972;p11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73" name="Google Shape;973;p111"/>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관리(처리 상태 수정)</a:t>
            </a:r>
            <a:endParaRPr sz="2000">
              <a:solidFill>
                <a:srgbClr val="F4A259"/>
              </a:solidFill>
              <a:latin typeface="Arial"/>
              <a:ea typeface="Arial"/>
              <a:cs typeface="Arial"/>
              <a:sym typeface="Arial"/>
            </a:endParaRPr>
          </a:p>
        </p:txBody>
      </p:sp>
      <p:pic>
        <p:nvPicPr>
          <p:cNvPr id="974" name="Google Shape;974;p111"/>
          <p:cNvPicPr preferRelativeResize="0"/>
          <p:nvPr/>
        </p:nvPicPr>
        <p:blipFill rotWithShape="1">
          <a:blip r:embed="rId3">
            <a:alphaModFix/>
          </a:blip>
          <a:srcRect b="0" l="0" r="0" t="0"/>
          <a:stretch/>
        </p:blipFill>
        <p:spPr>
          <a:xfrm>
            <a:off x="2543544" y="1409561"/>
            <a:ext cx="7104911" cy="522273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1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80" name="Google Shape;980;p11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81" name="Google Shape;981;p112"/>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주문 관리(관리자 권한으로 주문 취소)</a:t>
            </a:r>
            <a:endParaRPr sz="2000">
              <a:solidFill>
                <a:srgbClr val="F4A259"/>
              </a:solidFill>
              <a:latin typeface="Arial"/>
              <a:ea typeface="Arial"/>
              <a:cs typeface="Arial"/>
              <a:sym typeface="Arial"/>
            </a:endParaRPr>
          </a:p>
        </p:txBody>
      </p:sp>
      <p:pic>
        <p:nvPicPr>
          <p:cNvPr id="982" name="Google Shape;982;p112"/>
          <p:cNvPicPr preferRelativeResize="0"/>
          <p:nvPr/>
        </p:nvPicPr>
        <p:blipFill rotWithShape="1">
          <a:blip r:embed="rId3">
            <a:alphaModFix/>
          </a:blip>
          <a:srcRect b="0" l="0" r="0" t="0"/>
          <a:stretch/>
        </p:blipFill>
        <p:spPr>
          <a:xfrm>
            <a:off x="2515142" y="1497392"/>
            <a:ext cx="7207683" cy="481434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88" name="Google Shape;988;p11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89" name="Google Shape;989;p113"/>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통계</a:t>
            </a:r>
            <a:endParaRPr sz="2000">
              <a:solidFill>
                <a:srgbClr val="F4A259"/>
              </a:solidFill>
              <a:latin typeface="Arial"/>
              <a:ea typeface="Arial"/>
              <a:cs typeface="Arial"/>
              <a:sym typeface="Arial"/>
            </a:endParaRPr>
          </a:p>
        </p:txBody>
      </p:sp>
      <p:pic>
        <p:nvPicPr>
          <p:cNvPr id="990" name="Google Shape;990;p113"/>
          <p:cNvPicPr preferRelativeResize="0"/>
          <p:nvPr/>
        </p:nvPicPr>
        <p:blipFill rotWithShape="1">
          <a:blip r:embed="rId3">
            <a:alphaModFix/>
          </a:blip>
          <a:srcRect b="0" l="0" r="0" t="0"/>
          <a:stretch/>
        </p:blipFill>
        <p:spPr>
          <a:xfrm>
            <a:off x="2820831" y="1282239"/>
            <a:ext cx="6550338" cy="551938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1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96" name="Google Shape;996;p11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997" name="Google Shape;997;p114"/>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고객 관리</a:t>
            </a:r>
            <a:endParaRPr sz="2000">
              <a:solidFill>
                <a:srgbClr val="F4A259"/>
              </a:solidFill>
              <a:latin typeface="Arial"/>
              <a:ea typeface="Arial"/>
              <a:cs typeface="Arial"/>
              <a:sym typeface="Arial"/>
            </a:endParaRPr>
          </a:p>
        </p:txBody>
      </p:sp>
      <p:pic>
        <p:nvPicPr>
          <p:cNvPr id="998" name="Google Shape;998;p114"/>
          <p:cNvPicPr preferRelativeResize="0"/>
          <p:nvPr/>
        </p:nvPicPr>
        <p:blipFill rotWithShape="1">
          <a:blip r:embed="rId3">
            <a:alphaModFix/>
          </a:blip>
          <a:srcRect b="0" l="0" r="0" t="0"/>
          <a:stretch/>
        </p:blipFill>
        <p:spPr>
          <a:xfrm>
            <a:off x="1280931" y="1282239"/>
            <a:ext cx="9630137" cy="541193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1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04" name="Google Shape;1004;p11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05" name="Google Shape;1005;p115"/>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고객 관리</a:t>
            </a:r>
            <a:endParaRPr sz="2000">
              <a:solidFill>
                <a:srgbClr val="F4A259"/>
              </a:solidFill>
              <a:latin typeface="Arial"/>
              <a:ea typeface="Arial"/>
              <a:cs typeface="Arial"/>
              <a:sym typeface="Arial"/>
            </a:endParaRPr>
          </a:p>
        </p:txBody>
      </p:sp>
      <p:pic>
        <p:nvPicPr>
          <p:cNvPr id="1006" name="Google Shape;1006;p115"/>
          <p:cNvPicPr preferRelativeResize="0"/>
          <p:nvPr/>
        </p:nvPicPr>
        <p:blipFill rotWithShape="1">
          <a:blip r:embed="rId3">
            <a:alphaModFix/>
          </a:blip>
          <a:srcRect b="28082" l="11111" r="12611" t="0"/>
          <a:stretch/>
        </p:blipFill>
        <p:spPr>
          <a:xfrm>
            <a:off x="1320479" y="1497392"/>
            <a:ext cx="9551042" cy="506068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1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12" name="Google Shape;1012;p11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13" name="Google Shape;1013;p116"/>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고객 관리(큐레이션레터)</a:t>
            </a:r>
            <a:endParaRPr sz="2000">
              <a:solidFill>
                <a:srgbClr val="F4A259"/>
              </a:solidFill>
              <a:latin typeface="Arial"/>
              <a:ea typeface="Arial"/>
              <a:cs typeface="Arial"/>
              <a:sym typeface="Arial"/>
            </a:endParaRPr>
          </a:p>
        </p:txBody>
      </p:sp>
      <p:pic>
        <p:nvPicPr>
          <p:cNvPr id="1014" name="Google Shape;1014;p116"/>
          <p:cNvPicPr preferRelativeResize="0"/>
          <p:nvPr/>
        </p:nvPicPr>
        <p:blipFill rotWithShape="1">
          <a:blip r:embed="rId3">
            <a:alphaModFix/>
          </a:blip>
          <a:srcRect b="44810" l="0" r="0" t="-3713"/>
          <a:stretch/>
        </p:blipFill>
        <p:spPr>
          <a:xfrm>
            <a:off x="2119882" y="1282239"/>
            <a:ext cx="7952236" cy="534326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1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20" name="Google Shape;1020;p11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21" name="Google Shape;1021;p117"/>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고객 관리(큐레이션레터)</a:t>
            </a:r>
            <a:endParaRPr sz="2000">
              <a:solidFill>
                <a:srgbClr val="F4A259"/>
              </a:solidFill>
              <a:latin typeface="Arial"/>
              <a:ea typeface="Arial"/>
              <a:cs typeface="Arial"/>
              <a:sym typeface="Arial"/>
            </a:endParaRPr>
          </a:p>
        </p:txBody>
      </p:sp>
      <p:pic>
        <p:nvPicPr>
          <p:cNvPr id="1022" name="Google Shape;1022;p117"/>
          <p:cNvPicPr preferRelativeResize="0"/>
          <p:nvPr/>
        </p:nvPicPr>
        <p:blipFill rotWithShape="1">
          <a:blip r:embed="rId3">
            <a:alphaModFix/>
          </a:blip>
          <a:srcRect b="54430" l="0" r="0" t="0"/>
          <a:stretch/>
        </p:blipFill>
        <p:spPr>
          <a:xfrm>
            <a:off x="1481131" y="1597307"/>
            <a:ext cx="9307427" cy="4838218"/>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1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28" name="Google Shape;1028;p11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29" name="Google Shape;1029;p118"/>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고객 관리(큐레이션레터)</a:t>
            </a:r>
            <a:endParaRPr sz="2000">
              <a:solidFill>
                <a:srgbClr val="F4A259"/>
              </a:solidFill>
              <a:latin typeface="Arial"/>
              <a:ea typeface="Arial"/>
              <a:cs typeface="Arial"/>
              <a:sym typeface="Arial"/>
            </a:endParaRPr>
          </a:p>
        </p:txBody>
      </p:sp>
      <p:pic>
        <p:nvPicPr>
          <p:cNvPr id="1030" name="Google Shape;1030;p118"/>
          <p:cNvPicPr preferRelativeResize="0"/>
          <p:nvPr/>
        </p:nvPicPr>
        <p:blipFill rotWithShape="1">
          <a:blip r:embed="rId3">
            <a:alphaModFix/>
          </a:blip>
          <a:srcRect b="44458" l="0" r="0" t="0"/>
          <a:stretch/>
        </p:blipFill>
        <p:spPr>
          <a:xfrm>
            <a:off x="2093072" y="1497392"/>
            <a:ext cx="8005855" cy="5072303"/>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1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36" name="Google Shape;1036;p11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37" name="Google Shape;1037;p119"/>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고객 관리(큐레이션레터)</a:t>
            </a:r>
            <a:endParaRPr sz="2000">
              <a:solidFill>
                <a:srgbClr val="F4A259"/>
              </a:solidFill>
              <a:latin typeface="Arial"/>
              <a:ea typeface="Arial"/>
              <a:cs typeface="Arial"/>
              <a:sym typeface="Arial"/>
            </a:endParaRPr>
          </a:p>
        </p:txBody>
      </p:sp>
      <p:pic>
        <p:nvPicPr>
          <p:cNvPr id="1038" name="Google Shape;1038;p119"/>
          <p:cNvPicPr preferRelativeResize="0"/>
          <p:nvPr/>
        </p:nvPicPr>
        <p:blipFill rotWithShape="1">
          <a:blip r:embed="rId3">
            <a:alphaModFix/>
          </a:blip>
          <a:srcRect b="0" l="0" r="0" t="0"/>
          <a:stretch/>
        </p:blipFill>
        <p:spPr>
          <a:xfrm>
            <a:off x="2216862" y="1497392"/>
            <a:ext cx="7758275" cy="51081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80" name="Google Shape;180;p1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81" name="Google Shape;181;p12"/>
          <p:cNvSpPr/>
          <p:nvPr/>
        </p:nvSpPr>
        <p:spPr>
          <a:xfrm>
            <a:off x="182878" y="882129"/>
            <a:ext cx="5515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ERD(eBook)</a:t>
            </a:r>
            <a:endParaRPr sz="2000">
              <a:solidFill>
                <a:srgbClr val="F4A259"/>
              </a:solidFill>
              <a:latin typeface="Arial"/>
              <a:ea typeface="Arial"/>
              <a:cs typeface="Arial"/>
              <a:sym typeface="Arial"/>
            </a:endParaRPr>
          </a:p>
        </p:txBody>
      </p:sp>
      <p:pic>
        <p:nvPicPr>
          <p:cNvPr id="182" name="Google Shape;182;p12"/>
          <p:cNvPicPr preferRelativeResize="0"/>
          <p:nvPr/>
        </p:nvPicPr>
        <p:blipFill rotWithShape="1">
          <a:blip r:embed="rId3">
            <a:alphaModFix/>
          </a:blip>
          <a:srcRect b="0" l="0" r="0" t="0"/>
          <a:stretch/>
        </p:blipFill>
        <p:spPr>
          <a:xfrm>
            <a:off x="591127" y="2305996"/>
            <a:ext cx="10732655" cy="326223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2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44" name="Google Shape;1044;p12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45" name="Google Shape;1045;p120"/>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고객 관리(큐레이션레터)</a:t>
            </a:r>
            <a:endParaRPr sz="2000">
              <a:solidFill>
                <a:srgbClr val="F4A259"/>
              </a:solidFill>
              <a:latin typeface="Arial"/>
              <a:ea typeface="Arial"/>
              <a:cs typeface="Arial"/>
              <a:sym typeface="Arial"/>
            </a:endParaRPr>
          </a:p>
        </p:txBody>
      </p:sp>
      <p:pic>
        <p:nvPicPr>
          <p:cNvPr id="1046" name="Google Shape;1046;p120"/>
          <p:cNvPicPr preferRelativeResize="0"/>
          <p:nvPr/>
        </p:nvPicPr>
        <p:blipFill rotWithShape="1">
          <a:blip r:embed="rId3">
            <a:alphaModFix/>
          </a:blip>
          <a:srcRect b="0" l="0" r="0" t="0"/>
          <a:stretch/>
        </p:blipFill>
        <p:spPr>
          <a:xfrm>
            <a:off x="3467100" y="1497392"/>
            <a:ext cx="5257800" cy="52133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2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52" name="Google Shape;1052;p12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53" name="Google Shape;1053;p121"/>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공지사항</a:t>
            </a:r>
            <a:endParaRPr sz="2000">
              <a:solidFill>
                <a:srgbClr val="F4A259"/>
              </a:solidFill>
              <a:latin typeface="Arial"/>
              <a:ea typeface="Arial"/>
              <a:cs typeface="Arial"/>
              <a:sym typeface="Arial"/>
            </a:endParaRPr>
          </a:p>
        </p:txBody>
      </p:sp>
      <p:pic>
        <p:nvPicPr>
          <p:cNvPr id="1054" name="Google Shape;1054;p121"/>
          <p:cNvPicPr preferRelativeResize="0"/>
          <p:nvPr/>
        </p:nvPicPr>
        <p:blipFill rotWithShape="1">
          <a:blip r:embed="rId3">
            <a:alphaModFix/>
          </a:blip>
          <a:srcRect b="46160" l="0" r="0" t="0"/>
          <a:stretch/>
        </p:blipFill>
        <p:spPr>
          <a:xfrm>
            <a:off x="1679560" y="1497392"/>
            <a:ext cx="8832880" cy="479192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60" name="Google Shape;1060;p12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61" name="Google Shape;1061;p122"/>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공지사항</a:t>
            </a:r>
            <a:endParaRPr sz="2000">
              <a:solidFill>
                <a:srgbClr val="F4A259"/>
              </a:solidFill>
              <a:latin typeface="Arial"/>
              <a:ea typeface="Arial"/>
              <a:cs typeface="Arial"/>
              <a:sym typeface="Arial"/>
            </a:endParaRPr>
          </a:p>
        </p:txBody>
      </p:sp>
      <p:pic>
        <p:nvPicPr>
          <p:cNvPr id="1062" name="Google Shape;1062;p122"/>
          <p:cNvPicPr preferRelativeResize="0"/>
          <p:nvPr/>
        </p:nvPicPr>
        <p:blipFill rotWithShape="1">
          <a:blip r:embed="rId3">
            <a:alphaModFix/>
          </a:blip>
          <a:srcRect b="55612" l="0" r="0" t="0"/>
          <a:stretch/>
        </p:blipFill>
        <p:spPr>
          <a:xfrm>
            <a:off x="1088535" y="1655179"/>
            <a:ext cx="10014930" cy="447940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2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68" name="Google Shape;1068;p12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69" name="Google Shape;1069;p123"/>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공지사항</a:t>
            </a:r>
            <a:endParaRPr sz="2000">
              <a:solidFill>
                <a:srgbClr val="F4A259"/>
              </a:solidFill>
              <a:latin typeface="Arial"/>
              <a:ea typeface="Arial"/>
              <a:cs typeface="Arial"/>
              <a:sym typeface="Arial"/>
            </a:endParaRPr>
          </a:p>
        </p:txBody>
      </p:sp>
      <p:pic>
        <p:nvPicPr>
          <p:cNvPr id="1070" name="Google Shape;1070;p123"/>
          <p:cNvPicPr preferRelativeResize="0"/>
          <p:nvPr/>
        </p:nvPicPr>
        <p:blipFill rotWithShape="1">
          <a:blip r:embed="rId3">
            <a:alphaModFix/>
          </a:blip>
          <a:srcRect b="47848" l="0" r="0" t="0"/>
          <a:stretch/>
        </p:blipFill>
        <p:spPr>
          <a:xfrm>
            <a:off x="1498897" y="1497392"/>
            <a:ext cx="9194205" cy="483158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2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76" name="Google Shape;1076;p12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77" name="Google Shape;1077;p124"/>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공지사항</a:t>
            </a:r>
            <a:endParaRPr sz="2000">
              <a:solidFill>
                <a:srgbClr val="F4A259"/>
              </a:solidFill>
              <a:latin typeface="Arial"/>
              <a:ea typeface="Arial"/>
              <a:cs typeface="Arial"/>
              <a:sym typeface="Arial"/>
            </a:endParaRPr>
          </a:p>
        </p:txBody>
      </p:sp>
      <p:pic>
        <p:nvPicPr>
          <p:cNvPr id="1078" name="Google Shape;1078;p124"/>
          <p:cNvPicPr preferRelativeResize="0"/>
          <p:nvPr/>
        </p:nvPicPr>
        <p:blipFill rotWithShape="1">
          <a:blip r:embed="rId3">
            <a:alphaModFix/>
          </a:blip>
          <a:srcRect b="42446" l="-340" r="113" t="-843"/>
          <a:stretch/>
        </p:blipFill>
        <p:spPr>
          <a:xfrm>
            <a:off x="1604603" y="1584202"/>
            <a:ext cx="8982793" cy="5273798"/>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2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84" name="Google Shape;1084;p12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85" name="Google Shape;1085;p125"/>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공지사항</a:t>
            </a:r>
            <a:endParaRPr sz="2000">
              <a:solidFill>
                <a:srgbClr val="F4A259"/>
              </a:solidFill>
              <a:latin typeface="Arial"/>
              <a:ea typeface="Arial"/>
              <a:cs typeface="Arial"/>
              <a:sym typeface="Arial"/>
            </a:endParaRPr>
          </a:p>
        </p:txBody>
      </p:sp>
      <p:pic>
        <p:nvPicPr>
          <p:cNvPr id="1086" name="Google Shape;1086;p125"/>
          <p:cNvPicPr preferRelativeResize="0"/>
          <p:nvPr/>
        </p:nvPicPr>
        <p:blipFill rotWithShape="1">
          <a:blip r:embed="rId3">
            <a:alphaModFix/>
          </a:blip>
          <a:srcRect b="0" l="0" r="0" t="0"/>
          <a:stretch/>
        </p:blipFill>
        <p:spPr>
          <a:xfrm>
            <a:off x="1304081" y="1660039"/>
            <a:ext cx="9583838" cy="463809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2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92" name="Google Shape;1092;p12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093" name="Google Shape;1093;p126"/>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자주하는 질문</a:t>
            </a:r>
            <a:endParaRPr sz="2000">
              <a:solidFill>
                <a:srgbClr val="F4A259"/>
              </a:solidFill>
              <a:latin typeface="Arial"/>
              <a:ea typeface="Arial"/>
              <a:cs typeface="Arial"/>
              <a:sym typeface="Arial"/>
            </a:endParaRPr>
          </a:p>
        </p:txBody>
      </p:sp>
      <p:pic>
        <p:nvPicPr>
          <p:cNvPr id="1094" name="Google Shape;1094;p126"/>
          <p:cNvPicPr preferRelativeResize="0"/>
          <p:nvPr/>
        </p:nvPicPr>
        <p:blipFill rotWithShape="1">
          <a:blip r:embed="rId3">
            <a:alphaModFix/>
          </a:blip>
          <a:srcRect b="41435" l="0" r="0" t="0"/>
          <a:stretch/>
        </p:blipFill>
        <p:spPr>
          <a:xfrm>
            <a:off x="1676682" y="1497392"/>
            <a:ext cx="8838636" cy="521592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2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00" name="Google Shape;1100;p12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01" name="Google Shape;1101;p127"/>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자주하는 질문</a:t>
            </a:r>
            <a:endParaRPr sz="2000">
              <a:solidFill>
                <a:srgbClr val="F4A259"/>
              </a:solidFill>
              <a:latin typeface="Arial"/>
              <a:ea typeface="Arial"/>
              <a:cs typeface="Arial"/>
              <a:sym typeface="Arial"/>
            </a:endParaRPr>
          </a:p>
        </p:txBody>
      </p:sp>
      <p:pic>
        <p:nvPicPr>
          <p:cNvPr id="1102" name="Google Shape;1102;p127"/>
          <p:cNvPicPr preferRelativeResize="0"/>
          <p:nvPr/>
        </p:nvPicPr>
        <p:blipFill rotWithShape="1">
          <a:blip r:embed="rId3">
            <a:alphaModFix/>
          </a:blip>
          <a:srcRect b="0" l="0" r="0" t="0"/>
          <a:stretch/>
        </p:blipFill>
        <p:spPr>
          <a:xfrm>
            <a:off x="1738980" y="1497392"/>
            <a:ext cx="8714039" cy="5137177"/>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2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08" name="Google Shape;1108;p12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09" name="Google Shape;1109;p128"/>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자주하는 질문</a:t>
            </a:r>
            <a:endParaRPr sz="2000">
              <a:solidFill>
                <a:srgbClr val="F4A259"/>
              </a:solidFill>
              <a:latin typeface="Arial"/>
              <a:ea typeface="Arial"/>
              <a:cs typeface="Arial"/>
              <a:sym typeface="Arial"/>
            </a:endParaRPr>
          </a:p>
        </p:txBody>
      </p:sp>
      <p:pic>
        <p:nvPicPr>
          <p:cNvPr id="1110" name="Google Shape;1110;p128"/>
          <p:cNvPicPr preferRelativeResize="0"/>
          <p:nvPr/>
        </p:nvPicPr>
        <p:blipFill rotWithShape="1">
          <a:blip r:embed="rId3">
            <a:alphaModFix/>
          </a:blip>
          <a:srcRect b="42615" l="0" r="0" t="0"/>
          <a:stretch/>
        </p:blipFill>
        <p:spPr>
          <a:xfrm>
            <a:off x="1675775" y="1497392"/>
            <a:ext cx="8840450" cy="511175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16" name="Google Shape;1116;p12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17" name="Google Shape;1117;p129"/>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자주하는 질문</a:t>
            </a:r>
            <a:endParaRPr sz="2000">
              <a:solidFill>
                <a:srgbClr val="F4A259"/>
              </a:solidFill>
              <a:latin typeface="Arial"/>
              <a:ea typeface="Arial"/>
              <a:cs typeface="Arial"/>
              <a:sym typeface="Arial"/>
            </a:endParaRPr>
          </a:p>
        </p:txBody>
      </p:sp>
      <p:pic>
        <p:nvPicPr>
          <p:cNvPr id="1118" name="Google Shape;1118;p129"/>
          <p:cNvPicPr preferRelativeResize="0"/>
          <p:nvPr/>
        </p:nvPicPr>
        <p:blipFill rotWithShape="1">
          <a:blip r:embed="rId3">
            <a:alphaModFix/>
          </a:blip>
          <a:srcRect b="41602" l="0" r="0" t="1"/>
          <a:stretch/>
        </p:blipFill>
        <p:spPr>
          <a:xfrm>
            <a:off x="1742592" y="1497392"/>
            <a:ext cx="8706816" cy="51233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88" name="Google Shape;188;p1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89" name="Google Shape;189;p13"/>
          <p:cNvSpPr/>
          <p:nvPr/>
        </p:nvSpPr>
        <p:spPr>
          <a:xfrm>
            <a:off x="182878" y="882129"/>
            <a:ext cx="551595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ERD(바로드림)</a:t>
            </a:r>
            <a:endParaRPr sz="2000">
              <a:solidFill>
                <a:srgbClr val="F4A259"/>
              </a:solidFill>
              <a:latin typeface="Arial"/>
              <a:ea typeface="Arial"/>
              <a:cs typeface="Arial"/>
              <a:sym typeface="Arial"/>
            </a:endParaRPr>
          </a:p>
        </p:txBody>
      </p:sp>
      <p:pic>
        <p:nvPicPr>
          <p:cNvPr id="190" name="Google Shape;190;p13"/>
          <p:cNvPicPr preferRelativeResize="0"/>
          <p:nvPr/>
        </p:nvPicPr>
        <p:blipFill rotWithShape="1">
          <a:blip r:embed="rId3">
            <a:alphaModFix/>
          </a:blip>
          <a:srcRect b="0" l="0" r="0" t="0"/>
          <a:stretch/>
        </p:blipFill>
        <p:spPr>
          <a:xfrm>
            <a:off x="3589668" y="1436127"/>
            <a:ext cx="4593749" cy="508544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24" name="Google Shape;1124;p13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25" name="Google Shape;1125;p130"/>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자주하는 질문</a:t>
            </a:r>
            <a:endParaRPr sz="2000">
              <a:solidFill>
                <a:srgbClr val="F4A259"/>
              </a:solidFill>
              <a:latin typeface="Arial"/>
              <a:ea typeface="Arial"/>
              <a:cs typeface="Arial"/>
              <a:sym typeface="Arial"/>
            </a:endParaRPr>
          </a:p>
        </p:txBody>
      </p:sp>
      <p:pic>
        <p:nvPicPr>
          <p:cNvPr id="1126" name="Google Shape;1126;p130"/>
          <p:cNvPicPr preferRelativeResize="0"/>
          <p:nvPr/>
        </p:nvPicPr>
        <p:blipFill rotWithShape="1">
          <a:blip r:embed="rId3">
            <a:alphaModFix/>
          </a:blip>
          <a:srcRect b="42446" l="0" r="0" t="0"/>
          <a:stretch/>
        </p:blipFill>
        <p:spPr>
          <a:xfrm>
            <a:off x="1688738" y="1497392"/>
            <a:ext cx="8814524" cy="5111752"/>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32" name="Google Shape;1132;p13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33" name="Google Shape;1133;p131"/>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자주하는 질문</a:t>
            </a:r>
            <a:endParaRPr sz="2000">
              <a:solidFill>
                <a:srgbClr val="F4A259"/>
              </a:solidFill>
              <a:latin typeface="Arial"/>
              <a:ea typeface="Arial"/>
              <a:cs typeface="Arial"/>
              <a:sym typeface="Arial"/>
            </a:endParaRPr>
          </a:p>
        </p:txBody>
      </p:sp>
      <p:pic>
        <p:nvPicPr>
          <p:cNvPr id="1134" name="Google Shape;1134;p131"/>
          <p:cNvPicPr preferRelativeResize="0"/>
          <p:nvPr/>
        </p:nvPicPr>
        <p:blipFill rotWithShape="1">
          <a:blip r:embed="rId3">
            <a:alphaModFix/>
          </a:blip>
          <a:srcRect b="0" l="0" r="0" t="0"/>
          <a:stretch/>
        </p:blipFill>
        <p:spPr>
          <a:xfrm>
            <a:off x="1704189" y="1393220"/>
            <a:ext cx="8783622" cy="520917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3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40" name="Google Shape;1140;p13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41" name="Google Shape;1141;p132"/>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자주하는 질문</a:t>
            </a:r>
            <a:endParaRPr sz="2000">
              <a:solidFill>
                <a:srgbClr val="F4A259"/>
              </a:solidFill>
              <a:latin typeface="Arial"/>
              <a:ea typeface="Arial"/>
              <a:cs typeface="Arial"/>
              <a:sym typeface="Arial"/>
            </a:endParaRPr>
          </a:p>
        </p:txBody>
      </p:sp>
      <p:pic>
        <p:nvPicPr>
          <p:cNvPr id="1142" name="Google Shape;1142;p132"/>
          <p:cNvPicPr preferRelativeResize="0"/>
          <p:nvPr/>
        </p:nvPicPr>
        <p:blipFill rotWithShape="1">
          <a:blip r:embed="rId3">
            <a:alphaModFix/>
          </a:blip>
          <a:srcRect b="0" l="0" r="0" t="0"/>
          <a:stretch/>
        </p:blipFill>
        <p:spPr>
          <a:xfrm>
            <a:off x="1732127" y="1497392"/>
            <a:ext cx="8727746" cy="5163916"/>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3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48" name="Google Shape;1148;p13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49" name="Google Shape;1149;p133"/>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QnA</a:t>
            </a:r>
            <a:endParaRPr sz="2000">
              <a:solidFill>
                <a:srgbClr val="F4A259"/>
              </a:solidFill>
              <a:latin typeface="Arial"/>
              <a:ea typeface="Arial"/>
              <a:cs typeface="Arial"/>
              <a:sym typeface="Arial"/>
            </a:endParaRPr>
          </a:p>
        </p:txBody>
      </p:sp>
      <p:pic>
        <p:nvPicPr>
          <p:cNvPr id="1150" name="Google Shape;1150;p133"/>
          <p:cNvPicPr preferRelativeResize="0"/>
          <p:nvPr/>
        </p:nvPicPr>
        <p:blipFill rotWithShape="1">
          <a:blip r:embed="rId3">
            <a:alphaModFix/>
          </a:blip>
          <a:srcRect b="46667" l="0" r="0" t="0"/>
          <a:stretch/>
        </p:blipFill>
        <p:spPr>
          <a:xfrm>
            <a:off x="1116933" y="1497392"/>
            <a:ext cx="9958134" cy="53515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3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56" name="Google Shape;1156;p13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57" name="Google Shape;1157;p134"/>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QnA</a:t>
            </a:r>
            <a:endParaRPr sz="2000">
              <a:solidFill>
                <a:srgbClr val="F4A259"/>
              </a:solidFill>
              <a:latin typeface="Arial"/>
              <a:ea typeface="Arial"/>
              <a:cs typeface="Arial"/>
              <a:sym typeface="Arial"/>
            </a:endParaRPr>
          </a:p>
        </p:txBody>
      </p:sp>
      <p:pic>
        <p:nvPicPr>
          <p:cNvPr id="1158" name="Google Shape;1158;p134"/>
          <p:cNvPicPr preferRelativeResize="0"/>
          <p:nvPr/>
        </p:nvPicPr>
        <p:blipFill rotWithShape="1">
          <a:blip r:embed="rId3">
            <a:alphaModFix/>
          </a:blip>
          <a:srcRect b="54430" l="0" r="0" t="0"/>
          <a:stretch/>
        </p:blipFill>
        <p:spPr>
          <a:xfrm>
            <a:off x="890662" y="1497392"/>
            <a:ext cx="10410675" cy="478034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3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64" name="Google Shape;1164;p13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65" name="Google Shape;1165;p135"/>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QnA 답변 작성</a:t>
            </a:r>
            <a:endParaRPr sz="2000">
              <a:solidFill>
                <a:srgbClr val="F4A259"/>
              </a:solidFill>
              <a:latin typeface="Arial"/>
              <a:ea typeface="Arial"/>
              <a:cs typeface="Arial"/>
              <a:sym typeface="Arial"/>
            </a:endParaRPr>
          </a:p>
        </p:txBody>
      </p:sp>
      <p:pic>
        <p:nvPicPr>
          <p:cNvPr id="1166" name="Google Shape;1166;p135"/>
          <p:cNvPicPr preferRelativeResize="0"/>
          <p:nvPr/>
        </p:nvPicPr>
        <p:blipFill rotWithShape="1">
          <a:blip r:embed="rId3">
            <a:alphaModFix/>
          </a:blip>
          <a:srcRect b="0" l="0" r="0" t="0"/>
          <a:stretch/>
        </p:blipFill>
        <p:spPr>
          <a:xfrm>
            <a:off x="1136248" y="1586545"/>
            <a:ext cx="9919504" cy="4599798"/>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3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72" name="Google Shape;1172;p13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73" name="Google Shape;1173;p136"/>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QnA 답변 수정</a:t>
            </a:r>
            <a:endParaRPr sz="2000">
              <a:solidFill>
                <a:srgbClr val="F4A259"/>
              </a:solidFill>
              <a:latin typeface="Arial"/>
              <a:ea typeface="Arial"/>
              <a:cs typeface="Arial"/>
              <a:sym typeface="Arial"/>
            </a:endParaRPr>
          </a:p>
        </p:txBody>
      </p:sp>
      <p:pic>
        <p:nvPicPr>
          <p:cNvPr id="1174" name="Google Shape;1174;p136"/>
          <p:cNvPicPr preferRelativeResize="0"/>
          <p:nvPr/>
        </p:nvPicPr>
        <p:blipFill rotWithShape="1">
          <a:blip r:embed="rId3">
            <a:alphaModFix/>
          </a:blip>
          <a:srcRect b="0" l="0" r="0" t="0"/>
          <a:stretch/>
        </p:blipFill>
        <p:spPr>
          <a:xfrm>
            <a:off x="852668" y="1497392"/>
            <a:ext cx="10486663" cy="482095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3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80" name="Google Shape;1180;p13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81" name="Google Shape;1181;p137"/>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QnA 삭제</a:t>
            </a:r>
            <a:endParaRPr sz="2000">
              <a:solidFill>
                <a:srgbClr val="F4A259"/>
              </a:solidFill>
              <a:latin typeface="Arial"/>
              <a:ea typeface="Arial"/>
              <a:cs typeface="Arial"/>
              <a:sym typeface="Arial"/>
            </a:endParaRPr>
          </a:p>
        </p:txBody>
      </p:sp>
      <p:pic>
        <p:nvPicPr>
          <p:cNvPr id="1182" name="Google Shape;1182;p137"/>
          <p:cNvPicPr preferRelativeResize="0"/>
          <p:nvPr/>
        </p:nvPicPr>
        <p:blipFill rotWithShape="1">
          <a:blip r:embed="rId3">
            <a:alphaModFix/>
          </a:blip>
          <a:srcRect b="0" l="0" r="0" t="0"/>
          <a:stretch/>
        </p:blipFill>
        <p:spPr>
          <a:xfrm>
            <a:off x="684835" y="1944796"/>
            <a:ext cx="10822329" cy="424664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3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88" name="Google Shape;1188;p13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89" name="Google Shape;1189;p138"/>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독후감</a:t>
            </a:r>
            <a:endParaRPr sz="2000">
              <a:solidFill>
                <a:srgbClr val="F4A259"/>
              </a:solidFill>
              <a:latin typeface="Arial"/>
              <a:ea typeface="Arial"/>
              <a:cs typeface="Arial"/>
              <a:sym typeface="Arial"/>
            </a:endParaRPr>
          </a:p>
        </p:txBody>
      </p:sp>
      <p:pic>
        <p:nvPicPr>
          <p:cNvPr id="1190" name="Google Shape;1190;p138"/>
          <p:cNvPicPr preferRelativeResize="0"/>
          <p:nvPr/>
        </p:nvPicPr>
        <p:blipFill rotWithShape="1">
          <a:blip r:embed="rId3">
            <a:alphaModFix/>
          </a:blip>
          <a:srcRect b="44303" l="0" r="0" t="0"/>
          <a:stretch/>
        </p:blipFill>
        <p:spPr>
          <a:xfrm>
            <a:off x="1516403" y="1497392"/>
            <a:ext cx="9159193" cy="5140292"/>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96" name="Google Shape;1196;p13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97" name="Google Shape;1197;p139"/>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독후감</a:t>
            </a:r>
            <a:endParaRPr sz="2000">
              <a:solidFill>
                <a:srgbClr val="F4A259"/>
              </a:solidFill>
              <a:latin typeface="Arial"/>
              <a:ea typeface="Arial"/>
              <a:cs typeface="Arial"/>
              <a:sym typeface="Arial"/>
            </a:endParaRPr>
          </a:p>
        </p:txBody>
      </p:sp>
      <p:pic>
        <p:nvPicPr>
          <p:cNvPr id="1198" name="Google Shape;1198;p139"/>
          <p:cNvPicPr preferRelativeResize="0"/>
          <p:nvPr/>
        </p:nvPicPr>
        <p:blipFill rotWithShape="1">
          <a:blip r:embed="rId3">
            <a:alphaModFix/>
          </a:blip>
          <a:srcRect b="49029" l="0" r="0" t="0"/>
          <a:stretch/>
        </p:blipFill>
        <p:spPr>
          <a:xfrm>
            <a:off x="1408416" y="1620457"/>
            <a:ext cx="9375167" cy="48150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96" name="Google Shape;196;p1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97" name="Google Shape;197;p14"/>
          <p:cNvSpPr/>
          <p:nvPr/>
        </p:nvSpPr>
        <p:spPr>
          <a:xfrm>
            <a:off x="182877" y="882129"/>
            <a:ext cx="607014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ERD(QnA, FAQ)</a:t>
            </a:r>
            <a:endParaRPr sz="2000">
              <a:solidFill>
                <a:srgbClr val="F4A259"/>
              </a:solidFill>
              <a:latin typeface="Arial"/>
              <a:ea typeface="Arial"/>
              <a:cs typeface="Arial"/>
              <a:sym typeface="Arial"/>
            </a:endParaRPr>
          </a:p>
        </p:txBody>
      </p:sp>
      <p:pic>
        <p:nvPicPr>
          <p:cNvPr id="198" name="Google Shape;198;p14"/>
          <p:cNvPicPr preferRelativeResize="0"/>
          <p:nvPr/>
        </p:nvPicPr>
        <p:blipFill rotWithShape="1">
          <a:blip r:embed="rId3">
            <a:alphaModFix/>
          </a:blip>
          <a:srcRect b="0" l="0" r="0" t="0"/>
          <a:stretch/>
        </p:blipFill>
        <p:spPr>
          <a:xfrm>
            <a:off x="2341303" y="1968538"/>
            <a:ext cx="7509394" cy="454771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04" name="Google Shape;1204;p14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05" name="Google Shape;1205;p140"/>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독후감 삭제</a:t>
            </a:r>
            <a:endParaRPr sz="2000">
              <a:solidFill>
                <a:srgbClr val="F4A259"/>
              </a:solidFill>
              <a:latin typeface="Arial"/>
              <a:ea typeface="Arial"/>
              <a:cs typeface="Arial"/>
              <a:sym typeface="Arial"/>
            </a:endParaRPr>
          </a:p>
        </p:txBody>
      </p:sp>
      <p:pic>
        <p:nvPicPr>
          <p:cNvPr id="1206" name="Google Shape;1206;p140"/>
          <p:cNvPicPr preferRelativeResize="0"/>
          <p:nvPr/>
        </p:nvPicPr>
        <p:blipFill rotWithShape="1">
          <a:blip r:embed="rId3">
            <a:alphaModFix/>
          </a:blip>
          <a:srcRect b="0" l="0" r="0" t="58227"/>
          <a:stretch/>
        </p:blipFill>
        <p:spPr>
          <a:xfrm>
            <a:off x="1008679" y="1898249"/>
            <a:ext cx="10174642" cy="4282633"/>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4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12" name="Google Shape;1212;p14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13" name="Google Shape;1213;p141"/>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중고게시판</a:t>
            </a:r>
            <a:endParaRPr sz="2000">
              <a:solidFill>
                <a:srgbClr val="F4A259"/>
              </a:solidFill>
              <a:latin typeface="Arial"/>
              <a:ea typeface="Arial"/>
              <a:cs typeface="Arial"/>
              <a:sym typeface="Arial"/>
            </a:endParaRPr>
          </a:p>
        </p:txBody>
      </p:sp>
      <p:pic>
        <p:nvPicPr>
          <p:cNvPr id="1214" name="Google Shape;1214;p141"/>
          <p:cNvPicPr preferRelativeResize="0"/>
          <p:nvPr/>
        </p:nvPicPr>
        <p:blipFill rotWithShape="1">
          <a:blip r:embed="rId3">
            <a:alphaModFix/>
          </a:blip>
          <a:srcRect b="24894" l="0" r="0" t="0"/>
          <a:stretch/>
        </p:blipFill>
        <p:spPr>
          <a:xfrm>
            <a:off x="2692995" y="1412112"/>
            <a:ext cx="6806010" cy="5150734"/>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4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20" name="Google Shape;1220;p14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21" name="Google Shape;1221;p142"/>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중고게시판</a:t>
            </a:r>
            <a:endParaRPr sz="2000">
              <a:solidFill>
                <a:srgbClr val="F4A259"/>
              </a:solidFill>
              <a:latin typeface="Arial"/>
              <a:ea typeface="Arial"/>
              <a:cs typeface="Arial"/>
              <a:sym typeface="Arial"/>
            </a:endParaRPr>
          </a:p>
        </p:txBody>
      </p:sp>
      <p:pic>
        <p:nvPicPr>
          <p:cNvPr id="1222" name="Google Shape;1222;p142"/>
          <p:cNvPicPr preferRelativeResize="0"/>
          <p:nvPr/>
        </p:nvPicPr>
        <p:blipFill rotWithShape="1">
          <a:blip r:embed="rId3">
            <a:alphaModFix/>
          </a:blip>
          <a:srcRect b="52236" l="0" r="0" t="0"/>
          <a:stretch/>
        </p:blipFill>
        <p:spPr>
          <a:xfrm>
            <a:off x="1247328" y="1636289"/>
            <a:ext cx="9799075" cy="478766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4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28" name="Google Shape;1228;p14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29" name="Google Shape;1229;p143"/>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중고거래게시판</a:t>
            </a:r>
            <a:endParaRPr sz="2000">
              <a:solidFill>
                <a:srgbClr val="F4A259"/>
              </a:solidFill>
              <a:latin typeface="Arial"/>
              <a:ea typeface="Arial"/>
              <a:cs typeface="Arial"/>
              <a:sym typeface="Arial"/>
            </a:endParaRPr>
          </a:p>
        </p:txBody>
      </p:sp>
      <p:pic>
        <p:nvPicPr>
          <p:cNvPr id="1230" name="Google Shape;1230;p143"/>
          <p:cNvPicPr preferRelativeResize="0"/>
          <p:nvPr/>
        </p:nvPicPr>
        <p:blipFill rotWithShape="1">
          <a:blip r:embed="rId3">
            <a:alphaModFix/>
          </a:blip>
          <a:srcRect b="43122" l="-340" r="339" t="-4050"/>
          <a:stretch/>
        </p:blipFill>
        <p:spPr>
          <a:xfrm>
            <a:off x="1410977" y="882129"/>
            <a:ext cx="9370045" cy="575261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4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36" name="Google Shape;1236;p14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37" name="Google Shape;1237;p144"/>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중고거래게시판</a:t>
            </a:r>
            <a:endParaRPr sz="2000">
              <a:solidFill>
                <a:srgbClr val="F4A259"/>
              </a:solidFill>
              <a:latin typeface="Arial"/>
              <a:ea typeface="Arial"/>
              <a:cs typeface="Arial"/>
              <a:sym typeface="Arial"/>
            </a:endParaRPr>
          </a:p>
        </p:txBody>
      </p:sp>
      <p:pic>
        <p:nvPicPr>
          <p:cNvPr id="1238" name="Google Shape;1238;p144"/>
          <p:cNvPicPr preferRelativeResize="0"/>
          <p:nvPr/>
        </p:nvPicPr>
        <p:blipFill rotWithShape="1">
          <a:blip r:embed="rId3">
            <a:alphaModFix/>
          </a:blip>
          <a:srcRect b="0" l="0" r="0" t="0"/>
          <a:stretch/>
        </p:blipFill>
        <p:spPr>
          <a:xfrm>
            <a:off x="1667236" y="1579489"/>
            <a:ext cx="8857527" cy="4890093"/>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4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44" name="Google Shape;1244;p14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45" name="Google Shape;1245;p145"/>
          <p:cNvSpPr/>
          <p:nvPr/>
        </p:nvSpPr>
        <p:spPr>
          <a:xfrm>
            <a:off x="182877" y="882129"/>
            <a:ext cx="72249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채팅상담</a:t>
            </a:r>
            <a:endParaRPr sz="2000">
              <a:solidFill>
                <a:srgbClr val="F4A259"/>
              </a:solidFill>
              <a:latin typeface="Arial"/>
              <a:ea typeface="Arial"/>
              <a:cs typeface="Arial"/>
              <a:sym typeface="Arial"/>
            </a:endParaRPr>
          </a:p>
        </p:txBody>
      </p:sp>
      <p:pic>
        <p:nvPicPr>
          <p:cNvPr id="1246" name="Google Shape;1246;p145"/>
          <p:cNvPicPr preferRelativeResize="0"/>
          <p:nvPr/>
        </p:nvPicPr>
        <p:blipFill rotWithShape="1">
          <a:blip r:embed="rId3">
            <a:alphaModFix/>
          </a:blip>
          <a:srcRect b="0" l="0" r="0" t="0"/>
          <a:stretch/>
        </p:blipFill>
        <p:spPr>
          <a:xfrm>
            <a:off x="3465498" y="1386412"/>
            <a:ext cx="5261003" cy="536997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4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52" name="Google Shape;1252;p14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53" name="Google Shape;1253;p146"/>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6. 시연</a:t>
            </a:r>
            <a:endParaRPr sz="2000">
              <a:solidFill>
                <a:srgbClr val="F4A259"/>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4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59" name="Google Shape;1259;p14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60" name="Google Shape;1260;p147"/>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7. 개발일정(실제 32일 소요)</a:t>
            </a:r>
            <a:endParaRPr sz="2000">
              <a:solidFill>
                <a:srgbClr val="F4A259"/>
              </a:solidFill>
              <a:latin typeface="Arial"/>
              <a:ea typeface="Arial"/>
              <a:cs typeface="Arial"/>
              <a:sym typeface="Arial"/>
            </a:endParaRPr>
          </a:p>
        </p:txBody>
      </p:sp>
      <p:graphicFrame>
        <p:nvGraphicFramePr>
          <p:cNvPr id="1261" name="Google Shape;1261;p147"/>
          <p:cNvGraphicFramePr/>
          <p:nvPr/>
        </p:nvGraphicFramePr>
        <p:xfrm>
          <a:off x="461682" y="1651280"/>
          <a:ext cx="3000000" cy="3000000"/>
        </p:xfrm>
        <a:graphic>
          <a:graphicData uri="http://schemas.openxmlformats.org/drawingml/2006/table">
            <a:tbl>
              <a:tblPr bandRow="1" firstRow="1">
                <a:noFill/>
                <a:tableStyleId>{B9DCDB97-E367-41D2-8B0C-066FE56109E7}</a:tableStyleId>
              </a:tblPr>
              <a:tblGrid>
                <a:gridCol w="1609800"/>
                <a:gridCol w="1609800"/>
                <a:gridCol w="1609800"/>
                <a:gridCol w="1609800"/>
                <a:gridCol w="1609800"/>
                <a:gridCol w="1609800"/>
                <a:gridCol w="1609800"/>
              </a:tblGrid>
              <a:tr h="364100">
                <a:tc>
                  <a:txBody>
                    <a:bodyPr/>
                    <a:lstStyle/>
                    <a:p>
                      <a:pPr indent="0" lvl="0" marL="0" marR="0" rtl="0" algn="ctr">
                        <a:spcBef>
                          <a:spcPts val="0"/>
                        </a:spcBef>
                        <a:spcAft>
                          <a:spcPts val="0"/>
                        </a:spcAft>
                        <a:buNone/>
                      </a:pPr>
                      <a:r>
                        <a:rPr b="1" lang="ko-KR" sz="1200" u="none" cap="none" strike="noStrike">
                          <a:solidFill>
                            <a:schemeClr val="lt1"/>
                          </a:solidFill>
                        </a:rPr>
                        <a:t>일</a:t>
                      </a:r>
                      <a:endParaRPr b="1" sz="12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chemeClr val="lt1"/>
                        </a:buClr>
                        <a:buSzPts val="1200"/>
                        <a:buFont typeface="Malgun Gothic"/>
                        <a:buNone/>
                      </a:pPr>
                      <a:r>
                        <a:rPr b="1" i="0" lang="ko-KR" sz="1200" u="none" cap="none" strike="noStrike">
                          <a:solidFill>
                            <a:schemeClr val="lt1"/>
                          </a:solidFill>
                        </a:rPr>
                        <a:t>월</a:t>
                      </a:r>
                      <a:endParaRPr b="1" i="0" sz="12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chemeClr val="lt1"/>
                        </a:buClr>
                        <a:buSzPts val="1200"/>
                        <a:buFont typeface="Malgun Gothic"/>
                        <a:buNone/>
                      </a:pPr>
                      <a:r>
                        <a:rPr b="1" i="0" lang="ko-KR" sz="1200" u="none" cap="none" strike="noStrike">
                          <a:solidFill>
                            <a:schemeClr val="lt1"/>
                          </a:solidFill>
                        </a:rPr>
                        <a:t>화</a:t>
                      </a:r>
                      <a:endParaRPr b="1" i="0" sz="12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chemeClr val="lt1"/>
                        </a:buClr>
                        <a:buSzPts val="1200"/>
                        <a:buFont typeface="Malgun Gothic"/>
                        <a:buNone/>
                      </a:pPr>
                      <a:r>
                        <a:rPr b="1" i="0" lang="ko-KR" sz="1200" u="none" cap="none" strike="noStrike">
                          <a:solidFill>
                            <a:schemeClr val="lt1"/>
                          </a:solidFill>
                        </a:rPr>
                        <a:t>수</a:t>
                      </a:r>
                      <a:endParaRPr b="1" i="0" sz="12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chemeClr val="lt1"/>
                        </a:buClr>
                        <a:buSzPts val="1200"/>
                        <a:buFont typeface="Malgun Gothic"/>
                        <a:buNone/>
                      </a:pPr>
                      <a:r>
                        <a:rPr b="1" i="0" lang="ko-KR" sz="1200" u="none" cap="none" strike="noStrike">
                          <a:solidFill>
                            <a:schemeClr val="lt1"/>
                          </a:solidFill>
                        </a:rPr>
                        <a:t>목</a:t>
                      </a:r>
                      <a:endParaRPr b="1" i="0" sz="12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chemeClr val="lt1"/>
                        </a:buClr>
                        <a:buSzPts val="1200"/>
                        <a:buFont typeface="Malgun Gothic"/>
                        <a:buNone/>
                      </a:pPr>
                      <a:r>
                        <a:rPr b="1" i="0" lang="ko-KR" sz="1200" u="none" cap="none" strike="noStrike">
                          <a:solidFill>
                            <a:schemeClr val="lt1"/>
                          </a:solidFill>
                        </a:rPr>
                        <a:t>금</a:t>
                      </a:r>
                      <a:endParaRPr b="1" i="0" sz="12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chemeClr val="lt1"/>
                        </a:buClr>
                        <a:buSzPts val="1200"/>
                        <a:buFont typeface="Malgun Gothic"/>
                        <a:buNone/>
                      </a:pPr>
                      <a:r>
                        <a:rPr b="1" i="0" lang="ko-KR" sz="1200" u="none" cap="none" strike="noStrike">
                          <a:solidFill>
                            <a:schemeClr val="lt1"/>
                          </a:solidFill>
                        </a:rPr>
                        <a:t>토</a:t>
                      </a:r>
                      <a:endParaRPr b="1" i="0" sz="12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r>
              <a:tr h="416125">
                <a:tc>
                  <a:txBody>
                    <a:bodyPr/>
                    <a:lstStyle/>
                    <a:p>
                      <a:pPr indent="0" lvl="0" marL="0" marR="0" rtl="0" algn="l">
                        <a:spcBef>
                          <a:spcPts val="0"/>
                        </a:spcBef>
                        <a:spcAft>
                          <a:spcPts val="0"/>
                        </a:spcAft>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1월 28일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1월 29일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1월 30일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100">
                <a:tc>
                  <a:txBody>
                    <a:bodyPr/>
                    <a:lstStyle/>
                    <a:p>
                      <a:pPr indent="0" lvl="0" marL="0" marR="0" rtl="0" algn="ctr">
                        <a:spcBef>
                          <a:spcPts val="0"/>
                        </a:spcBef>
                        <a:spcAft>
                          <a:spcPts val="0"/>
                        </a:spcAft>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200"/>
                        <a:buFont typeface="Malgun Gothic"/>
                        <a:buNone/>
                      </a:pPr>
                      <a:r>
                        <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200"/>
                        <a:buFont typeface="Malgun Gothic"/>
                        <a:buNone/>
                      </a:pPr>
                      <a:r>
                        <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아이템 선정 및 벤치마킹(2일)</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hMerge="1"/>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요구사항 분석(2일)</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E285"/>
                    </a:solidFill>
                  </a:tcPr>
                </a:tc>
              </a:tr>
              <a:tr h="364100">
                <a:tc>
                  <a:txBody>
                    <a:bodyPr/>
                    <a:lstStyle/>
                    <a:p>
                      <a:pPr indent="0" lvl="0" marL="0" marR="0" rtl="0" algn="ctr">
                        <a:spcBef>
                          <a:spcPts val="0"/>
                        </a:spcBef>
                        <a:spcAft>
                          <a:spcPts val="0"/>
                        </a:spcAft>
                        <a:buNone/>
                      </a:pPr>
                      <a:r>
                        <a:rPr b="0" lang="ko-KR" sz="1200">
                          <a:solidFill>
                            <a:srgbClr val="3F3F3F"/>
                          </a:solidFill>
                        </a:rPr>
                        <a:t>1월 31일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ko-KR" sz="1200">
                          <a:solidFill>
                            <a:srgbClr val="3F3F3F"/>
                          </a:solidFill>
                        </a:rPr>
                        <a:t>2월 1일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2일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3일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4일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5일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6일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100">
                <a:tc>
                  <a:txBody>
                    <a:bodyPr/>
                    <a:lstStyle/>
                    <a:p>
                      <a:pPr indent="0" lvl="0" marL="0" marR="0" rtl="0" algn="ctr">
                        <a:spcBef>
                          <a:spcPts val="0"/>
                        </a:spcBef>
                        <a:spcAft>
                          <a:spcPts val="0"/>
                        </a:spcAft>
                        <a:buNone/>
                      </a:pPr>
                      <a:r>
                        <a:rPr b="0" lang="ko-KR" sz="1200">
                          <a:solidFill>
                            <a:srgbClr val="3F3F3F"/>
                          </a:solidFill>
                        </a:rPr>
                        <a:t>요구사항 분석(2일)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E285"/>
                    </a:solidFill>
                  </a:tcPr>
                </a:tc>
                <a:tc gridSpan="3">
                  <a:txBody>
                    <a:bodyPr/>
                    <a:lstStyle/>
                    <a:p>
                      <a:pPr indent="0" lvl="0" marL="0" marR="0" rtl="0" algn="ctr">
                        <a:spcBef>
                          <a:spcPts val="0"/>
                        </a:spcBef>
                        <a:spcAft>
                          <a:spcPts val="0"/>
                        </a:spcAft>
                        <a:buNone/>
                      </a:pPr>
                      <a:r>
                        <a:rPr b="0" lang="ko-KR" sz="1200">
                          <a:solidFill>
                            <a:srgbClr val="3F3F3F"/>
                          </a:solidFill>
                        </a:rPr>
                        <a:t>ERD</a:t>
                      </a:r>
                      <a:r>
                        <a:rPr b="0" lang="ko-KR" sz="1200">
                          <a:solidFill>
                            <a:srgbClr val="3F3F3F"/>
                          </a:solidFill>
                        </a:rPr>
                        <a:t> 설계(3일)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A259"/>
                    </a:solidFill>
                  </a:tcPr>
                </a:tc>
                <a:tc hMerge="1"/>
                <a:tc hMerge="1"/>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DDL 작성(1일)</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DEAF6"/>
                    </a:solidFill>
                  </a:tcPr>
                </a:tc>
                <a:tc gridSpan="2">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더미데이터 생성 및 DML 작성(3일)</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CCCC"/>
                    </a:solidFill>
                  </a:tcPr>
                </a:tc>
                <a:tc hMerge="1"/>
              </a:tr>
              <a:tr h="364100">
                <a:tc>
                  <a:txBody>
                    <a:bodyPr/>
                    <a:lstStyle/>
                    <a:p>
                      <a:pPr indent="0" lvl="0" marL="0" marR="0" rtl="0" algn="ctr">
                        <a:spcBef>
                          <a:spcPts val="0"/>
                        </a:spcBef>
                        <a:spcAft>
                          <a:spcPts val="0"/>
                        </a:spcAft>
                        <a:buNone/>
                      </a:pPr>
                      <a:r>
                        <a:rPr b="0" lang="ko-KR" sz="1200">
                          <a:solidFill>
                            <a:srgbClr val="3F3F3F"/>
                          </a:solidFill>
                        </a:rPr>
                        <a:t>2월 7일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ko-KR" sz="1200">
                          <a:solidFill>
                            <a:srgbClr val="3F3F3F"/>
                          </a:solidFill>
                        </a:rPr>
                        <a:t>2월 8일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9일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10일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11일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12일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i="0" lang="ko-KR" sz="1200">
                          <a:solidFill>
                            <a:srgbClr val="3F3F3F"/>
                          </a:solidFill>
                        </a:rPr>
                        <a:t>2월 13일</a:t>
                      </a:r>
                      <a:endParaRPr b="0" i="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100">
                <a:tc>
                  <a:txBody>
                    <a:bodyPr/>
                    <a:lstStyle/>
                    <a:p>
                      <a:pPr indent="0" lvl="0" marL="0" marR="0" rtl="0" algn="ctr">
                        <a:lnSpc>
                          <a:spcPct val="100000"/>
                        </a:lnSpc>
                        <a:spcBef>
                          <a:spcPts val="0"/>
                        </a:spcBef>
                        <a:spcAft>
                          <a:spcPts val="0"/>
                        </a:spcAft>
                        <a:buClr>
                          <a:srgbClr val="3F3F3F"/>
                        </a:buClr>
                        <a:buSzPts val="1200"/>
                        <a:buFont typeface="Malgun Gothic"/>
                        <a:buNone/>
                      </a:pPr>
                      <a:r>
                        <a:rPr b="0" lang="ko-KR" sz="1200">
                          <a:solidFill>
                            <a:srgbClr val="3F3F3F"/>
                          </a:solidFill>
                        </a:rPr>
                        <a:t>더미데이터 생성 </a:t>
                      </a:r>
                      <a:r>
                        <a:rPr b="0" i="0" lang="ko-KR" sz="1200">
                          <a:solidFill>
                            <a:srgbClr val="3F3F3F"/>
                          </a:solidFill>
                        </a:rPr>
                        <a:t> 및 DML 작성(3일)</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CCCC"/>
                    </a:solidFill>
                  </a:tcPr>
                </a:tc>
                <a:tc gridSpan="3">
                  <a:txBody>
                    <a:bodyPr/>
                    <a:lstStyle/>
                    <a:p>
                      <a:pPr indent="0" lvl="0" marL="0" marR="0" rtl="0" algn="ctr">
                        <a:spcBef>
                          <a:spcPts val="0"/>
                        </a:spcBef>
                        <a:spcAft>
                          <a:spcPts val="0"/>
                        </a:spcAft>
                        <a:buNone/>
                      </a:pPr>
                      <a:r>
                        <a:rPr b="0" lang="ko-KR" sz="1200">
                          <a:solidFill>
                            <a:srgbClr val="3F3F3F"/>
                          </a:solidFill>
                        </a:rPr>
                        <a:t>화면 설계(스토리보드)(3일)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FF"/>
                    </a:solidFill>
                  </a:tcPr>
                </a:tc>
                <a:tc hMerge="1"/>
                <a:tc hMerge="1"/>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설연휴</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설연휴</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클라이언트 구현(9일)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4E0B2"/>
                    </a:solidFill>
                  </a:tcPr>
                </a:tc>
              </a:tr>
              <a:tr h="364100">
                <a:tc>
                  <a:txBody>
                    <a:bodyPr/>
                    <a:lstStyle/>
                    <a:p>
                      <a:pPr indent="0" lvl="0" marL="0" marR="0" rtl="0" algn="ctr">
                        <a:spcBef>
                          <a:spcPts val="0"/>
                        </a:spcBef>
                        <a:spcAft>
                          <a:spcPts val="0"/>
                        </a:spcAft>
                        <a:buNone/>
                      </a:pPr>
                      <a:r>
                        <a:rPr b="0" lang="ko-KR" sz="1200">
                          <a:solidFill>
                            <a:srgbClr val="3F3F3F"/>
                          </a:solidFill>
                        </a:rPr>
                        <a:t>2월 14일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ko-KR" sz="1200">
                          <a:solidFill>
                            <a:srgbClr val="3F3F3F"/>
                          </a:solidFill>
                        </a:rPr>
                        <a:t>2월 15일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16일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17일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18일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19일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20일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100">
                <a:tc gridSpan="7">
                  <a:txBody>
                    <a:bodyPr/>
                    <a:lstStyle/>
                    <a:p>
                      <a:pPr indent="0" lvl="0" marL="0" marR="0" rtl="0" algn="ctr">
                        <a:spcBef>
                          <a:spcPts val="0"/>
                        </a:spcBef>
                        <a:spcAft>
                          <a:spcPts val="0"/>
                        </a:spcAft>
                        <a:buNone/>
                      </a:pPr>
                      <a:r>
                        <a:rPr b="0" lang="ko-KR" sz="1200">
                          <a:solidFill>
                            <a:srgbClr val="3F3F3F"/>
                          </a:solidFill>
                        </a:rPr>
                        <a:t>클라이언트 구현(9일)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4E0B2"/>
                    </a:solidFill>
                  </a:tcPr>
                </a:tc>
                <a:tc hMerge="1"/>
                <a:tc hMerge="1"/>
                <a:tc hMerge="1"/>
                <a:tc hMerge="1"/>
                <a:tc hMerge="1"/>
                <a:tc hMerge="1"/>
              </a:tr>
              <a:tr h="364100">
                <a:tc>
                  <a:txBody>
                    <a:bodyPr/>
                    <a:lstStyle/>
                    <a:p>
                      <a:pPr indent="0" lvl="0" marL="0" marR="0" rtl="0" algn="ctr">
                        <a:spcBef>
                          <a:spcPts val="0"/>
                        </a:spcBef>
                        <a:spcAft>
                          <a:spcPts val="0"/>
                        </a:spcAft>
                        <a:buNone/>
                      </a:pPr>
                      <a:r>
                        <a:rPr b="0" lang="ko-KR" sz="1200">
                          <a:solidFill>
                            <a:srgbClr val="3F3F3F"/>
                          </a:solidFill>
                        </a:rPr>
                        <a:t>2월 21일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ko-KR" sz="1200">
                          <a:solidFill>
                            <a:srgbClr val="3F3F3F"/>
                          </a:solidFill>
                        </a:rPr>
                        <a:t>2월 22일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23일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24일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25일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26일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2월 27일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100">
                <a:tc>
                  <a:txBody>
                    <a:bodyPr/>
                    <a:lstStyle/>
                    <a:p>
                      <a:pPr indent="0" lvl="0" marL="0" marR="0" rtl="0" algn="ctr">
                        <a:lnSpc>
                          <a:spcPct val="100000"/>
                        </a:lnSpc>
                        <a:spcBef>
                          <a:spcPts val="0"/>
                        </a:spcBef>
                        <a:spcAft>
                          <a:spcPts val="0"/>
                        </a:spcAft>
                        <a:buClr>
                          <a:srgbClr val="3F3F3F"/>
                        </a:buClr>
                        <a:buSzPts val="1200"/>
                        <a:buFont typeface="Malgun Gothic"/>
                        <a:buNone/>
                      </a:pPr>
                      <a:r>
                        <a:rPr b="0" lang="ko-KR" sz="1200">
                          <a:solidFill>
                            <a:srgbClr val="3F3F3F"/>
                          </a:solidFill>
                        </a:rPr>
                        <a:t>클라이언트 구현(9일)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4E0B2"/>
                    </a:solidFill>
                  </a:tcPr>
                </a:tc>
                <a:tc gridSpan="6">
                  <a:txBody>
                    <a:bodyPr/>
                    <a:lstStyle/>
                    <a:p>
                      <a:pPr indent="0" lvl="0" marL="0" marR="0" rtl="0" algn="ctr">
                        <a:spcBef>
                          <a:spcPts val="0"/>
                        </a:spcBef>
                        <a:spcAft>
                          <a:spcPts val="0"/>
                        </a:spcAft>
                        <a:buNone/>
                      </a:pPr>
                      <a:r>
                        <a:rPr b="0" lang="ko-KR" sz="1200">
                          <a:solidFill>
                            <a:srgbClr val="3F3F3F"/>
                          </a:solidFill>
                        </a:rPr>
                        <a:t>기능 구현(9알)</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hMerge="1"/>
                <a:tc hMerge="1"/>
                <a:tc hMerge="1"/>
                <a:tc hMerge="1"/>
                <a:tc hMerge="1"/>
              </a:tr>
              <a:tr h="364100">
                <a:tc>
                  <a:txBody>
                    <a:bodyPr/>
                    <a:lstStyle/>
                    <a:p>
                      <a:pPr indent="0" lvl="0" marL="0" marR="0" rtl="0" algn="ctr">
                        <a:spcBef>
                          <a:spcPts val="0"/>
                        </a:spcBef>
                        <a:spcAft>
                          <a:spcPts val="0"/>
                        </a:spcAft>
                        <a:buNone/>
                      </a:pPr>
                      <a:r>
                        <a:rPr b="0" lang="ko-KR" sz="1200">
                          <a:solidFill>
                            <a:srgbClr val="3F3F3F"/>
                          </a:solidFill>
                        </a:rPr>
                        <a:t>2월 28일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0" lang="ko-KR" sz="1200">
                          <a:solidFill>
                            <a:srgbClr val="3F3F3F"/>
                          </a:solidFill>
                        </a:rPr>
                        <a:t>3월 1일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3월 2일</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200"/>
                        <a:buFont typeface="Malgun Gothic"/>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200"/>
                        <a:buFont typeface="Malgun Gothic"/>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200"/>
                        <a:buFont typeface="Malgun Gothic"/>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200"/>
                        <a:buFont typeface="Malgun Gothic"/>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4100">
                <a:tc gridSpan="3">
                  <a:txBody>
                    <a:bodyPr/>
                    <a:lstStyle/>
                    <a:p>
                      <a:pPr indent="0" lvl="0" marL="0" marR="0" rtl="0" algn="ctr">
                        <a:spcBef>
                          <a:spcPts val="0"/>
                        </a:spcBef>
                        <a:spcAft>
                          <a:spcPts val="0"/>
                        </a:spcAft>
                        <a:buClr>
                          <a:srgbClr val="3F3F3F"/>
                        </a:buClr>
                        <a:buSzPts val="1200"/>
                        <a:buFont typeface="Malgun Gothic"/>
                        <a:buNone/>
                      </a:pPr>
                      <a:r>
                        <a:rPr b="0" lang="ko-KR" sz="1200">
                          <a:solidFill>
                            <a:srgbClr val="3F3F3F"/>
                          </a:solidFill>
                        </a:rPr>
                        <a:t>기능 구현 및 테스트</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3C6E7"/>
                    </a:solidFill>
                  </a:tcPr>
                </a:tc>
                <a:tc hMerge="1"/>
                <a:tc hMerge="1"/>
                <a:tc>
                  <a:txBody>
                    <a:bodyPr/>
                    <a:lstStyle/>
                    <a:p>
                      <a:pPr indent="0" lvl="0" marL="0" marR="0" rtl="0" algn="ctr">
                        <a:spcBef>
                          <a:spcPts val="0"/>
                        </a:spcBef>
                        <a:spcAft>
                          <a:spcPts val="0"/>
                        </a:spcAft>
                        <a:buClr>
                          <a:schemeClr val="dk1"/>
                        </a:buClr>
                        <a:buSzPts val="1200"/>
                        <a:buFont typeface="Malgun Gothic"/>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200"/>
                        <a:buFont typeface="Malgun Gothic"/>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200"/>
                        <a:buFont typeface="Malgun Gothic"/>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chemeClr val="dk1"/>
                        </a:buClr>
                        <a:buSzPts val="1200"/>
                        <a:buFont typeface="Malgun Gothic"/>
                        <a:buNone/>
                      </a:pPr>
                      <a:r>
                        <a:t/>
                      </a:r>
                      <a:endParaRPr b="0" sz="12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4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67" name="Google Shape;1267;p14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68" name="Google Shape;1268;p14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8. 담당업무</a:t>
            </a:r>
            <a:endParaRPr sz="2000">
              <a:solidFill>
                <a:srgbClr val="F4A259"/>
              </a:solidFill>
              <a:latin typeface="Arial"/>
              <a:ea typeface="Arial"/>
              <a:cs typeface="Arial"/>
              <a:sym typeface="Arial"/>
            </a:endParaRPr>
          </a:p>
        </p:txBody>
      </p:sp>
      <p:graphicFrame>
        <p:nvGraphicFramePr>
          <p:cNvPr id="1269" name="Google Shape;1269;p148"/>
          <p:cNvGraphicFramePr/>
          <p:nvPr/>
        </p:nvGraphicFramePr>
        <p:xfrm>
          <a:off x="935714" y="1497390"/>
          <a:ext cx="3000000" cy="3000000"/>
        </p:xfrm>
        <a:graphic>
          <a:graphicData uri="http://schemas.openxmlformats.org/drawingml/2006/table">
            <a:tbl>
              <a:tblPr bandRow="1" firstRow="1">
                <a:noFill/>
                <a:tableStyleId>{B9DCDB97-E367-41D2-8B0C-066FE56109E7}</a:tableStyleId>
              </a:tblPr>
              <a:tblGrid>
                <a:gridCol w="1080000"/>
                <a:gridCol w="3060000"/>
                <a:gridCol w="3060000"/>
                <a:gridCol w="3060000"/>
              </a:tblGrid>
              <a:tr h="517100">
                <a:tc>
                  <a:txBody>
                    <a:bodyPr/>
                    <a:lstStyle/>
                    <a:p>
                      <a:pPr indent="0" lvl="0" marL="0" marR="0" rtl="0" algn="ctr">
                        <a:spcBef>
                          <a:spcPts val="0"/>
                        </a:spcBef>
                        <a:spcAft>
                          <a:spcPts val="0"/>
                        </a:spcAft>
                        <a:buNone/>
                      </a:pPr>
                      <a:r>
                        <a:t/>
                      </a:r>
                      <a:endParaRPr b="1"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lnSpc>
                          <a:spcPct val="100000"/>
                        </a:lnSpc>
                        <a:spcBef>
                          <a:spcPts val="0"/>
                        </a:spcBef>
                        <a:spcAft>
                          <a:spcPts val="0"/>
                        </a:spcAft>
                        <a:buClr>
                          <a:schemeClr val="lt1"/>
                        </a:buClr>
                        <a:buSzPts val="1500"/>
                        <a:buFont typeface="Malgun Gothic"/>
                        <a:buNone/>
                      </a:pPr>
                      <a:r>
                        <a:rPr b="1" i="0" lang="ko-KR" sz="1500">
                          <a:solidFill>
                            <a:schemeClr val="lt1"/>
                          </a:solidFill>
                        </a:rPr>
                        <a:t>설계단계</a:t>
                      </a:r>
                      <a:endParaRPr b="1" i="0"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lnSpc>
                          <a:spcPct val="100000"/>
                        </a:lnSpc>
                        <a:spcBef>
                          <a:spcPts val="0"/>
                        </a:spcBef>
                        <a:spcAft>
                          <a:spcPts val="0"/>
                        </a:spcAft>
                        <a:buClr>
                          <a:schemeClr val="lt1"/>
                        </a:buClr>
                        <a:buSzPts val="1500"/>
                        <a:buFont typeface="Malgun Gothic"/>
                        <a:buNone/>
                      </a:pPr>
                      <a:r>
                        <a:rPr b="1" i="0" lang="ko-KR" sz="1500">
                          <a:solidFill>
                            <a:schemeClr val="lt1"/>
                          </a:solidFill>
                        </a:rPr>
                        <a:t>구현단계</a:t>
                      </a:r>
                      <a:endParaRPr b="1" i="0"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lnSpc>
                          <a:spcPct val="100000"/>
                        </a:lnSpc>
                        <a:spcBef>
                          <a:spcPts val="0"/>
                        </a:spcBef>
                        <a:spcAft>
                          <a:spcPts val="0"/>
                        </a:spcAft>
                        <a:buClr>
                          <a:schemeClr val="lt1"/>
                        </a:buClr>
                        <a:buSzPts val="1500"/>
                        <a:buFont typeface="Malgun Gothic"/>
                        <a:buNone/>
                      </a:pPr>
                      <a:r>
                        <a:rPr b="1" i="0" lang="ko-KR" sz="1500">
                          <a:solidFill>
                            <a:schemeClr val="lt1"/>
                          </a:solidFill>
                        </a:rPr>
                        <a:t>마무리단계</a:t>
                      </a:r>
                      <a:endParaRPr b="1" i="0"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r>
              <a:tr h="1378900">
                <a:tc>
                  <a:txBody>
                    <a:bodyPr/>
                    <a:lstStyle/>
                    <a:p>
                      <a:pPr indent="0" lvl="0" marL="0" marR="0" rtl="0" algn="ctr">
                        <a:spcBef>
                          <a:spcPts val="0"/>
                        </a:spcBef>
                        <a:spcAft>
                          <a:spcPts val="0"/>
                        </a:spcAft>
                        <a:buNone/>
                      </a:pPr>
                      <a:r>
                        <a:rPr b="1" lang="ko-KR" sz="1500">
                          <a:solidFill>
                            <a:schemeClr val="lt1"/>
                          </a:solidFill>
                        </a:rPr>
                        <a:t>김주혁</a:t>
                      </a:r>
                      <a:endParaRPr b="1"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요구사항분석, ERD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화면설계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DDL, DML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더미데이터 생성</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 (사용자)국내도서, 해외도서, E-Book 도서 정보</a:t>
                      </a:r>
                      <a:endParaRPr b="0" sz="1500">
                        <a:solidFill>
                          <a:srgbClr val="3F3F3F"/>
                        </a:solidFill>
                      </a:endParaRPr>
                    </a:p>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 (관리자)도서 관리, E-Book 관리</a:t>
                      </a:r>
                      <a:endParaRPr b="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테스트 및 에러 수정</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본인 구현파트 화면캡처</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프로젝트 최종요약본 작성</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619875">
                <a:tc>
                  <a:txBody>
                    <a:bodyPr/>
                    <a:lstStyle/>
                    <a:p>
                      <a:pPr indent="0" lvl="0" marL="0" marR="0" rtl="0" algn="ctr">
                        <a:spcBef>
                          <a:spcPts val="0"/>
                        </a:spcBef>
                        <a:spcAft>
                          <a:spcPts val="0"/>
                        </a:spcAft>
                        <a:buNone/>
                      </a:pPr>
                      <a:r>
                        <a:rPr b="1" lang="ko-KR" sz="1500">
                          <a:solidFill>
                            <a:schemeClr val="lt1"/>
                          </a:solidFill>
                        </a:rPr>
                        <a:t>김다은</a:t>
                      </a:r>
                      <a:endParaRPr b="1"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요구사항분석, ERD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화면설계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DDL, DML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더미데이터 생성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테이블별로 나뉜 데이터구조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깃허브 프로젝트 초기 세팅</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 (사용자) 주문취소, 주문환불, 주문교환, 배송조회, 주문취소/교환/환불 (상세)내역 조회, 중고게시판</a:t>
                      </a:r>
                      <a:endParaRPr b="0" sz="1500">
                        <a:solidFill>
                          <a:srgbClr val="3F3F3F"/>
                        </a:solidFill>
                      </a:endParaRPr>
                    </a:p>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 (관리자) 주문/배송내역 관리, 교환/취소/환불내역 관리</a:t>
                      </a:r>
                      <a:endParaRPr b="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테스트 및 에러 수정</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본인 구현파트 화면캡처</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프로젝트 최종요약본 작성</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378900">
                <a:tc>
                  <a:txBody>
                    <a:bodyPr/>
                    <a:lstStyle/>
                    <a:p>
                      <a:pPr indent="0" lvl="0" marL="0" marR="0" rtl="0" algn="ctr">
                        <a:spcBef>
                          <a:spcPts val="0"/>
                        </a:spcBef>
                        <a:spcAft>
                          <a:spcPts val="0"/>
                        </a:spcAft>
                        <a:buNone/>
                      </a:pPr>
                      <a:r>
                        <a:rPr b="1" lang="ko-KR" sz="1500">
                          <a:solidFill>
                            <a:schemeClr val="lt1"/>
                          </a:solidFill>
                        </a:rPr>
                        <a:t>이현우</a:t>
                      </a:r>
                      <a:endParaRPr b="1"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요구사항분석, ERD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화면설계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DDL, DML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더미데이터 생성</a:t>
                      </a:r>
                      <a:endParaRPr b="0" i="0" sz="1500">
                        <a:solidFill>
                          <a:srgbClr val="3F3F3F"/>
                        </a:solidFill>
                      </a:endParaRPr>
                    </a:p>
                    <a:p>
                      <a:pPr indent="0" lvl="0" marL="0" marR="0" rtl="0" algn="l">
                        <a:lnSpc>
                          <a:spcPct val="100000"/>
                        </a:lnSpc>
                        <a:spcBef>
                          <a:spcPts val="0"/>
                        </a:spcBef>
                        <a:spcAft>
                          <a:spcPts val="0"/>
                        </a:spcAft>
                        <a:buClr>
                          <a:schemeClr val="dk1"/>
                        </a:buClr>
                        <a:buSzPts val="1500"/>
                        <a:buFont typeface="Malgun Gothic"/>
                        <a:buNone/>
                      </a:pPr>
                      <a:r>
                        <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 (사용자) 추천도서, 베스트셀러, 신간도서, 검색, 실시간 검색순위</a:t>
                      </a:r>
                      <a:endParaRPr b="0" sz="1500">
                        <a:solidFill>
                          <a:srgbClr val="3F3F3F"/>
                        </a:solidFill>
                      </a:endParaRPr>
                    </a:p>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 (관리자) 통계</a:t>
                      </a:r>
                      <a:endParaRPr b="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테스트 및 에러 수정</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본인 구현파트 화면캡처</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프로젝트 최종요약본 작성</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4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75" name="Google Shape;1275;p14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76" name="Google Shape;1276;p14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8. 담당업무</a:t>
            </a:r>
            <a:endParaRPr sz="2000">
              <a:solidFill>
                <a:srgbClr val="F4A259"/>
              </a:solidFill>
              <a:latin typeface="Arial"/>
              <a:ea typeface="Arial"/>
              <a:cs typeface="Arial"/>
              <a:sym typeface="Arial"/>
            </a:endParaRPr>
          </a:p>
        </p:txBody>
      </p:sp>
      <p:graphicFrame>
        <p:nvGraphicFramePr>
          <p:cNvPr id="1277" name="Google Shape;1277;p149"/>
          <p:cNvGraphicFramePr/>
          <p:nvPr/>
        </p:nvGraphicFramePr>
        <p:xfrm>
          <a:off x="935714" y="1497392"/>
          <a:ext cx="3000000" cy="3000000"/>
        </p:xfrm>
        <a:graphic>
          <a:graphicData uri="http://schemas.openxmlformats.org/drawingml/2006/table">
            <a:tbl>
              <a:tblPr bandRow="1" firstRow="1">
                <a:noFill/>
                <a:tableStyleId>{B9DCDB97-E367-41D2-8B0C-066FE56109E7}</a:tableStyleId>
              </a:tblPr>
              <a:tblGrid>
                <a:gridCol w="1080000"/>
                <a:gridCol w="3060000"/>
                <a:gridCol w="3060000"/>
                <a:gridCol w="3060000"/>
              </a:tblGrid>
              <a:tr h="540000">
                <a:tc>
                  <a:txBody>
                    <a:bodyPr/>
                    <a:lstStyle/>
                    <a:p>
                      <a:pPr indent="0" lvl="0" marL="0" marR="0" rtl="0" algn="ctr">
                        <a:spcBef>
                          <a:spcPts val="0"/>
                        </a:spcBef>
                        <a:spcAft>
                          <a:spcPts val="0"/>
                        </a:spcAft>
                        <a:buNone/>
                      </a:pPr>
                      <a:r>
                        <a:t/>
                      </a:r>
                      <a:endParaRPr b="1"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lnSpc>
                          <a:spcPct val="100000"/>
                        </a:lnSpc>
                        <a:spcBef>
                          <a:spcPts val="0"/>
                        </a:spcBef>
                        <a:spcAft>
                          <a:spcPts val="0"/>
                        </a:spcAft>
                        <a:buClr>
                          <a:schemeClr val="lt1"/>
                        </a:buClr>
                        <a:buSzPts val="1500"/>
                        <a:buFont typeface="Malgun Gothic"/>
                        <a:buNone/>
                      </a:pPr>
                      <a:r>
                        <a:rPr b="1" i="0" lang="ko-KR" sz="1500">
                          <a:solidFill>
                            <a:schemeClr val="lt1"/>
                          </a:solidFill>
                        </a:rPr>
                        <a:t>설계단계</a:t>
                      </a:r>
                      <a:endParaRPr b="1" i="0"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lnSpc>
                          <a:spcPct val="100000"/>
                        </a:lnSpc>
                        <a:spcBef>
                          <a:spcPts val="0"/>
                        </a:spcBef>
                        <a:spcAft>
                          <a:spcPts val="0"/>
                        </a:spcAft>
                        <a:buClr>
                          <a:schemeClr val="lt1"/>
                        </a:buClr>
                        <a:buSzPts val="1500"/>
                        <a:buFont typeface="Malgun Gothic"/>
                        <a:buNone/>
                      </a:pPr>
                      <a:r>
                        <a:rPr b="1" i="0" lang="ko-KR" sz="1500">
                          <a:solidFill>
                            <a:schemeClr val="lt1"/>
                          </a:solidFill>
                        </a:rPr>
                        <a:t>구현단계</a:t>
                      </a:r>
                      <a:endParaRPr b="1" i="0"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lnSpc>
                          <a:spcPct val="100000"/>
                        </a:lnSpc>
                        <a:spcBef>
                          <a:spcPts val="0"/>
                        </a:spcBef>
                        <a:spcAft>
                          <a:spcPts val="0"/>
                        </a:spcAft>
                        <a:buClr>
                          <a:schemeClr val="lt1"/>
                        </a:buClr>
                        <a:buSzPts val="1500"/>
                        <a:buFont typeface="Malgun Gothic"/>
                        <a:buNone/>
                      </a:pPr>
                      <a:r>
                        <a:rPr b="1" i="0" lang="ko-KR" sz="1500">
                          <a:solidFill>
                            <a:schemeClr val="lt1"/>
                          </a:solidFill>
                        </a:rPr>
                        <a:t>마무리단계</a:t>
                      </a:r>
                      <a:endParaRPr b="1" i="0"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r>
              <a:tr h="1440000">
                <a:tc>
                  <a:txBody>
                    <a:bodyPr/>
                    <a:lstStyle/>
                    <a:p>
                      <a:pPr indent="0" lvl="0" marL="0" marR="0" rtl="0" algn="ctr">
                        <a:spcBef>
                          <a:spcPts val="0"/>
                        </a:spcBef>
                        <a:spcAft>
                          <a:spcPts val="0"/>
                        </a:spcAft>
                        <a:buNone/>
                      </a:pPr>
                      <a:r>
                        <a:rPr b="1" lang="ko-KR" sz="1500">
                          <a:solidFill>
                            <a:schemeClr val="lt1"/>
                          </a:solidFill>
                        </a:rPr>
                        <a:t>오수경</a:t>
                      </a:r>
                      <a:endParaRPr b="1"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요구사항분석, ERD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화면설계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DDL, DML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더미데이터 생성</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u="none" strike="noStrike">
                          <a:solidFill>
                            <a:srgbClr val="3F3F3F"/>
                          </a:solidFill>
                          <a:latin typeface="Malgun Gothic"/>
                          <a:ea typeface="Malgun Gothic"/>
                          <a:cs typeface="Malgun Gothic"/>
                          <a:sym typeface="Malgun Gothic"/>
                        </a:rPr>
                        <a:t>(사용자) 주문/결제/배송 주문(상세)내역 조회, 장바구니, 주문/결제</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테스트 및 에러 수정</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본인 구현파트 화면캡처</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프로젝트 최종요약본 작성</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440000">
                <a:tc>
                  <a:txBody>
                    <a:bodyPr/>
                    <a:lstStyle/>
                    <a:p>
                      <a:pPr indent="0" lvl="0" marL="0" marR="0" rtl="0" algn="ctr">
                        <a:spcBef>
                          <a:spcPts val="0"/>
                        </a:spcBef>
                        <a:spcAft>
                          <a:spcPts val="0"/>
                        </a:spcAft>
                        <a:buNone/>
                      </a:pPr>
                      <a:r>
                        <a:rPr b="1" lang="ko-KR" sz="1500">
                          <a:solidFill>
                            <a:schemeClr val="lt1"/>
                          </a:solidFill>
                        </a:rPr>
                        <a:t>최진영</a:t>
                      </a:r>
                      <a:endParaRPr b="1"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요구사항분석, ERD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화면설계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DDL, DML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더미데이터 생성</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(사용자)로그인, 회원가입, 아이디 &amp; 비밀번호 찾기, 마이페이지, 회원정보(조회, 수정, 탈퇴), 비밀번호 변경, 포인트 내역</a:t>
                      </a:r>
                      <a:endParaRPr b="0" sz="1500">
                        <a:solidFill>
                          <a:srgbClr val="3F3F3F"/>
                        </a:solidFill>
                      </a:endParaRPr>
                    </a:p>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(관리자)회원 계정 관리, 휴면 계정 관리</a:t>
                      </a:r>
                      <a:endParaRPr b="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테스트 및 에러 수정</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본인 구현파트 화면캡처</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프로젝트 최종요약본 작성</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440000">
                <a:tc>
                  <a:txBody>
                    <a:bodyPr/>
                    <a:lstStyle/>
                    <a:p>
                      <a:pPr indent="0" lvl="0" marL="0" marR="0" rtl="0" algn="ctr">
                        <a:spcBef>
                          <a:spcPts val="0"/>
                        </a:spcBef>
                        <a:spcAft>
                          <a:spcPts val="0"/>
                        </a:spcAft>
                        <a:buNone/>
                      </a:pPr>
                      <a:r>
                        <a:rPr b="1" lang="ko-KR" sz="1500">
                          <a:solidFill>
                            <a:schemeClr val="lt1"/>
                          </a:solidFill>
                        </a:rPr>
                        <a:t>조아라</a:t>
                      </a:r>
                      <a:endParaRPr b="1" sz="15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요구사항분석, ERD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화면설계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DDL, DML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더미데이터 생성</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 (사용자) 공지사항, QnA, 자주하는 질문, 독후감, 채팅상담</a:t>
                      </a:r>
                      <a:endParaRPr b="0" sz="1500">
                        <a:solidFill>
                          <a:srgbClr val="3F3F3F"/>
                        </a:solidFill>
                      </a:endParaRPr>
                    </a:p>
                    <a:p>
                      <a:pPr indent="0" lvl="0" marL="0" marR="0" rtl="0" algn="l">
                        <a:spcBef>
                          <a:spcPts val="0"/>
                        </a:spcBef>
                        <a:spcAft>
                          <a:spcPts val="0"/>
                        </a:spcAft>
                        <a:buNone/>
                      </a:pPr>
                      <a:r>
                        <a:rPr b="0" i="0" lang="ko-KR" sz="1500" u="none" strike="noStrike">
                          <a:solidFill>
                            <a:srgbClr val="3F3F3F"/>
                          </a:solidFill>
                          <a:latin typeface="Malgun Gothic"/>
                          <a:ea typeface="Malgun Gothic"/>
                          <a:cs typeface="Malgun Gothic"/>
                          <a:sym typeface="Malgun Gothic"/>
                        </a:rPr>
                        <a:t>(관리자) 공지사항, QnA, 자주하는 질문, 독후감, 채팅상담, 큐레이션 레터 관리 및 큐레이션 레터 전송</a:t>
                      </a:r>
                      <a:endParaRPr b="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본인 구현파트 화면캡처</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프로젝트 최종요약본 작성</a:t>
                      </a:r>
                      <a:endParaRPr b="0" i="0" sz="1500">
                        <a:solidFill>
                          <a:srgbClr val="3F3F3F"/>
                        </a:solidFill>
                      </a:endParaRPr>
                    </a:p>
                    <a:p>
                      <a:pPr indent="0" lvl="0" marL="0" marR="0" rtl="0" algn="l">
                        <a:lnSpc>
                          <a:spcPct val="100000"/>
                        </a:lnSpc>
                        <a:spcBef>
                          <a:spcPts val="0"/>
                        </a:spcBef>
                        <a:spcAft>
                          <a:spcPts val="0"/>
                        </a:spcAft>
                        <a:buClr>
                          <a:srgbClr val="3F3F3F"/>
                        </a:buClr>
                        <a:buSzPts val="1500"/>
                        <a:buFont typeface="Malgun Gothic"/>
                        <a:buNone/>
                      </a:pPr>
                      <a:r>
                        <a:rPr b="0" i="0" lang="ko-KR" sz="1500">
                          <a:solidFill>
                            <a:srgbClr val="3F3F3F"/>
                          </a:solidFill>
                        </a:rPr>
                        <a:t>- 발표용 PPT 작성</a:t>
                      </a:r>
                      <a:endParaRPr b="0" i="0" sz="1500">
                        <a:solidFill>
                          <a:srgbClr val="3F3F3F"/>
                        </a:solidFill>
                      </a:endParaRPr>
                    </a:p>
                    <a:p>
                      <a:pPr indent="0" lvl="0" marL="0" marR="0" rtl="0" algn="l">
                        <a:lnSpc>
                          <a:spcPct val="100000"/>
                        </a:lnSpc>
                        <a:spcBef>
                          <a:spcPts val="0"/>
                        </a:spcBef>
                        <a:spcAft>
                          <a:spcPts val="0"/>
                        </a:spcAft>
                        <a:buClr>
                          <a:schemeClr val="dk1"/>
                        </a:buClr>
                        <a:buSzPts val="1500"/>
                        <a:buFont typeface="Malgun Gothic"/>
                        <a:buNone/>
                      </a:pPr>
                      <a:r>
                        <a:t/>
                      </a:r>
                      <a:endParaRPr b="0" i="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04" name="Google Shape;204;p1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05" name="Google Shape;205;p15"/>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ERD(중고거래게시판)</a:t>
            </a:r>
            <a:endParaRPr sz="2000">
              <a:solidFill>
                <a:srgbClr val="F4A259"/>
              </a:solidFill>
              <a:latin typeface="Arial"/>
              <a:ea typeface="Arial"/>
              <a:cs typeface="Arial"/>
              <a:sym typeface="Arial"/>
            </a:endParaRPr>
          </a:p>
        </p:txBody>
      </p:sp>
      <p:pic>
        <p:nvPicPr>
          <p:cNvPr id="206" name="Google Shape;206;p15"/>
          <p:cNvPicPr preferRelativeResize="0"/>
          <p:nvPr/>
        </p:nvPicPr>
        <p:blipFill rotWithShape="1">
          <a:blip r:embed="rId3">
            <a:alphaModFix/>
          </a:blip>
          <a:srcRect b="0" l="0" r="0" t="0"/>
          <a:stretch/>
        </p:blipFill>
        <p:spPr>
          <a:xfrm>
            <a:off x="1446068" y="2363768"/>
            <a:ext cx="9299864" cy="2817254"/>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5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83" name="Google Shape;1283;p15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84" name="Google Shape;1284;p15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9. 소감</a:t>
            </a:r>
            <a:endParaRPr sz="2000">
              <a:solidFill>
                <a:srgbClr val="F4A259"/>
              </a:solidFill>
              <a:latin typeface="Arial"/>
              <a:ea typeface="Arial"/>
              <a:cs typeface="Arial"/>
              <a:sym typeface="Arial"/>
            </a:endParaRPr>
          </a:p>
        </p:txBody>
      </p:sp>
      <p:graphicFrame>
        <p:nvGraphicFramePr>
          <p:cNvPr id="1285" name="Google Shape;1285;p150"/>
          <p:cNvGraphicFramePr/>
          <p:nvPr/>
        </p:nvGraphicFramePr>
        <p:xfrm>
          <a:off x="1056000" y="1675778"/>
          <a:ext cx="3000000" cy="3000000"/>
        </p:xfrm>
        <a:graphic>
          <a:graphicData uri="http://schemas.openxmlformats.org/drawingml/2006/table">
            <a:tbl>
              <a:tblPr bandRow="1" firstRow="1">
                <a:noFill/>
                <a:tableStyleId>{B9DCDB97-E367-41D2-8B0C-066FE56109E7}</a:tableStyleId>
              </a:tblPr>
              <a:tblGrid>
                <a:gridCol w="1080000"/>
                <a:gridCol w="9000000"/>
              </a:tblGrid>
              <a:tr h="4094275">
                <a:tc>
                  <a:txBody>
                    <a:bodyPr/>
                    <a:lstStyle/>
                    <a:p>
                      <a:pPr indent="0" lvl="0" marL="0" marR="0" rtl="0" algn="ctr">
                        <a:spcBef>
                          <a:spcPts val="0"/>
                        </a:spcBef>
                        <a:spcAft>
                          <a:spcPts val="0"/>
                        </a:spcAft>
                        <a:buNone/>
                      </a:pPr>
                      <a:r>
                        <a:rPr b="1" lang="ko-KR" sz="1700">
                          <a:solidFill>
                            <a:schemeClr val="lt1"/>
                          </a:solidFill>
                        </a:rPr>
                        <a:t>김다은</a:t>
                      </a:r>
                      <a:endParaRPr b="1" sz="17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50000"/>
                        </a:lnSpc>
                        <a:spcBef>
                          <a:spcPts val="0"/>
                        </a:spcBef>
                        <a:spcAft>
                          <a:spcPts val="0"/>
                        </a:spcAft>
                        <a:buClr>
                          <a:srgbClr val="3F3F3F"/>
                        </a:buClr>
                        <a:buSzPts val="1400"/>
                        <a:buFont typeface="Malgun Gothic"/>
                        <a:buNone/>
                      </a:pPr>
                      <a:r>
                        <a:rPr b="0" i="0" lang="ko-KR" sz="1400">
                          <a:solidFill>
                            <a:srgbClr val="3F3F3F"/>
                          </a:solidFill>
                        </a:rPr>
                        <a:t> 국비과정 중 진행하는 세번째 프로젝트로써 JSP, Servlet, Bootstrap, JQuery등 을 이용한 온라인 서점 "북적북적' 웹 페이지를 구현하는 프로젝트를 마쳤습니다. 지난 콘솔 프로젝트와는 확연하게 다른 볼륨감으로 기능 개발을 하는 내내 시간이 많이 모자라다 느꼈습니다. </a:t>
                      </a:r>
                      <a:endParaRPr/>
                    </a:p>
                    <a:p>
                      <a:pPr indent="0" lvl="0" marL="0" marR="0" rtl="0" algn="l">
                        <a:lnSpc>
                          <a:spcPct val="150000"/>
                        </a:lnSpc>
                        <a:spcBef>
                          <a:spcPts val="0"/>
                        </a:spcBef>
                        <a:spcAft>
                          <a:spcPts val="0"/>
                        </a:spcAft>
                        <a:buClr>
                          <a:srgbClr val="3F3F3F"/>
                        </a:buClr>
                        <a:buSzPts val="1400"/>
                        <a:buFont typeface="Malgun Gothic"/>
                        <a:buNone/>
                      </a:pPr>
                      <a:r>
                        <a:rPr b="0" i="0" lang="ko-KR" sz="1400">
                          <a:solidFill>
                            <a:srgbClr val="3F3F3F"/>
                          </a:solidFill>
                        </a:rPr>
                        <a:t> 초기 client 작업을 할 때까지만 해도 데이터 구조의 큰 결함을 찾지 못하다 server 작업 후반부에 데이터 구조가 잘못되었다는 것을 깨달았습니다. 제출기한이 당장 내일이었기 때문에 해당 기능 구현이 요구 명세와 완벽히 맞게 되지 않은 점이 아쉬워 제출 이후에 보완할 예정입니다. Ajax를 프로젝트를 진행하면서 동시에 배워 많이 적용시켜보지 못한 점도 아쉬워 추가 기능 구현시 활용해 보도록 할 것입니다. 또한, 지난 프로젝트들 보다 각 기능의 볼륨이 커져 큰 기능 하나를 공동작업 했는데 파트 분배를 이어받는식 보다는 병렬식으로 나눴어야 팀 작업을 더 원활하게 마칠 수 있었다는 것도 알게되었습니다. 기능 구현 후반부로 갈수록 초창기에 작업을 더욱 꼼꼼히 해 놓았으면 좋았을걸 하는 생각이 들었어서 다음 프로젝트는 기틀부터 단단하게 잡고 시작할 예정입니다. 마지막으로, 비대면 수업이라 DB를 하나로 통일 시키지 못해 팀원별로 작동되는 기능의 범위가 달라져서 계정 연동을 통해 DB를 하나로 잡고 다음 프로젝트를 진행하면 좋을 것 같습니다. </a:t>
                      </a:r>
                      <a:endParaRPr/>
                    </a:p>
                    <a:p>
                      <a:pPr indent="0" lvl="0" marL="0" marR="0" rtl="0" algn="l">
                        <a:lnSpc>
                          <a:spcPct val="150000"/>
                        </a:lnSpc>
                        <a:spcBef>
                          <a:spcPts val="0"/>
                        </a:spcBef>
                        <a:spcAft>
                          <a:spcPts val="0"/>
                        </a:spcAft>
                        <a:buClr>
                          <a:srgbClr val="3F3F3F"/>
                        </a:buClr>
                        <a:buSzPts val="1400"/>
                        <a:buFont typeface="Malgun Gothic"/>
                        <a:buNone/>
                      </a:pPr>
                      <a:r>
                        <a:rPr b="0" i="0" lang="ko-KR" sz="1400">
                          <a:solidFill>
                            <a:srgbClr val="3F3F3F"/>
                          </a:solidFill>
                        </a:rPr>
                        <a:t> 개발하다 막힐 때나 오류가 날 때 팀내에서 서로서로 도와주어 무사히 이번 프로젝트를 마칠 수 있었습니다. 이번 프로젝트를 같이 진행하며 고생했던 모든 팀원분들에게 감사하다는 말을 전하고 싶습니다. </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5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91" name="Google Shape;1291;p15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92" name="Google Shape;1292;p151"/>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9. 소감</a:t>
            </a:r>
            <a:endParaRPr sz="2000">
              <a:solidFill>
                <a:srgbClr val="F4A259"/>
              </a:solidFill>
              <a:latin typeface="Arial"/>
              <a:ea typeface="Arial"/>
              <a:cs typeface="Arial"/>
              <a:sym typeface="Arial"/>
            </a:endParaRPr>
          </a:p>
        </p:txBody>
      </p:sp>
      <p:graphicFrame>
        <p:nvGraphicFramePr>
          <p:cNvPr id="1293" name="Google Shape;1293;p151"/>
          <p:cNvGraphicFramePr/>
          <p:nvPr/>
        </p:nvGraphicFramePr>
        <p:xfrm>
          <a:off x="1056000" y="1497392"/>
          <a:ext cx="3000000" cy="3000000"/>
        </p:xfrm>
        <a:graphic>
          <a:graphicData uri="http://schemas.openxmlformats.org/drawingml/2006/table">
            <a:tbl>
              <a:tblPr bandRow="1" firstRow="1">
                <a:noFill/>
                <a:tableStyleId>{B9DCDB97-E367-41D2-8B0C-066FE56109E7}</a:tableStyleId>
              </a:tblPr>
              <a:tblGrid>
                <a:gridCol w="1080000"/>
                <a:gridCol w="9000000"/>
              </a:tblGrid>
              <a:tr h="2202225">
                <a:tc>
                  <a:txBody>
                    <a:bodyPr/>
                    <a:lstStyle/>
                    <a:p>
                      <a:pPr indent="0" lvl="0" marL="0" marR="0" rtl="0" algn="ctr">
                        <a:spcBef>
                          <a:spcPts val="0"/>
                        </a:spcBef>
                        <a:spcAft>
                          <a:spcPts val="0"/>
                        </a:spcAft>
                        <a:buNone/>
                      </a:pPr>
                      <a:r>
                        <a:rPr b="1" lang="ko-KR" sz="1700">
                          <a:solidFill>
                            <a:schemeClr val="lt1"/>
                          </a:solidFill>
                        </a:rPr>
                        <a:t>최진영</a:t>
                      </a:r>
                      <a:endParaRPr b="1" sz="17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50000"/>
                        </a:lnSpc>
                        <a:spcBef>
                          <a:spcPts val="0"/>
                        </a:spcBef>
                        <a:spcAft>
                          <a:spcPts val="0"/>
                        </a:spcAft>
                        <a:buClr>
                          <a:srgbClr val="3F3F3F"/>
                        </a:buClr>
                        <a:buSzPts val="1500"/>
                        <a:buFont typeface="Malgun Gothic"/>
                        <a:buNone/>
                      </a:pPr>
                      <a:r>
                        <a:rPr b="0" lang="ko-KR" sz="1500">
                          <a:solidFill>
                            <a:srgbClr val="3F3F3F"/>
                          </a:solidFill>
                        </a:rPr>
                        <a:t> 세번째 프로젝트의 주제는 ＂온라인 서점＂이었습니다.</a:t>
                      </a:r>
                      <a:r>
                        <a:rPr b="0" lang="ko-KR" sz="1500">
                          <a:solidFill>
                            <a:srgbClr val="3F3F3F"/>
                          </a:solidFill>
                        </a:rPr>
                        <a:t> </a:t>
                      </a:r>
                      <a:r>
                        <a:rPr b="0" lang="ko-KR" sz="1500">
                          <a:solidFill>
                            <a:srgbClr val="3F3F3F"/>
                          </a:solidFill>
                        </a:rPr>
                        <a:t>평소에도 빈번히 사용하고 누구나 접근할 수 있는 온라인 서점은 많은 대표 사이트들이 존재해 다양한 방면에서 밴치마킹할 수 있고 기초를 탄탄하게 잡을 수 있어서 충분히 만족하는 주제라 생각했습니다.</a:t>
                      </a:r>
                      <a:endParaRPr/>
                    </a:p>
                    <a:p>
                      <a:pPr indent="0" lvl="0" marL="0" marR="0" rtl="0" algn="l">
                        <a:lnSpc>
                          <a:spcPct val="150000"/>
                        </a:lnSpc>
                        <a:spcBef>
                          <a:spcPts val="0"/>
                        </a:spcBef>
                        <a:spcAft>
                          <a:spcPts val="0"/>
                        </a:spcAft>
                        <a:buClr>
                          <a:srgbClr val="3F3F3F"/>
                        </a:buClr>
                        <a:buSzPts val="1500"/>
                        <a:buFont typeface="Malgun Gothic"/>
                        <a:buNone/>
                      </a:pPr>
                      <a:r>
                        <a:rPr b="0" lang="ko-KR" sz="1500">
                          <a:solidFill>
                            <a:srgbClr val="3F3F3F"/>
                          </a:solidFill>
                        </a:rPr>
                        <a:t> </a:t>
                      </a:r>
                      <a:r>
                        <a:rPr b="0" lang="ko-KR" sz="1500">
                          <a:solidFill>
                            <a:srgbClr val="3F3F3F"/>
                          </a:solidFill>
                        </a:rPr>
                        <a:t>이번 프로젝트를 진행하면서 좀더 알고리즘, DB와 CRUD와 같은 비지니스 로직이 무엇을 하는지, 이런한 사용자의 요청을 어떻게 처리하는지,</a:t>
                      </a:r>
                      <a:r>
                        <a:rPr b="0" lang="ko-KR" sz="1500">
                          <a:solidFill>
                            <a:srgbClr val="3F3F3F"/>
                          </a:solidFill>
                        </a:rPr>
                        <a:t> </a:t>
                      </a:r>
                      <a:r>
                        <a:rPr b="0" lang="ko-KR" sz="1500">
                          <a:solidFill>
                            <a:srgbClr val="3F3F3F"/>
                          </a:solidFill>
                        </a:rPr>
                        <a:t>이러한 과정에서 최종 사용자에게 무엇을 보여주는 지에 대한 MVC 모델을 이해 하는데 큰 도움을 받을 수 있었습니다.</a:t>
                      </a:r>
                      <a:endParaRPr/>
                    </a:p>
                    <a:p>
                      <a:pPr indent="0" lvl="0" marL="0" marR="0" rtl="0" algn="l">
                        <a:lnSpc>
                          <a:spcPct val="150000"/>
                        </a:lnSpc>
                        <a:spcBef>
                          <a:spcPts val="0"/>
                        </a:spcBef>
                        <a:spcAft>
                          <a:spcPts val="0"/>
                        </a:spcAft>
                        <a:buClr>
                          <a:srgbClr val="3F3F3F"/>
                        </a:buClr>
                        <a:buSzPts val="1500"/>
                        <a:buFont typeface="Malgun Gothic"/>
                        <a:buNone/>
                      </a:pPr>
                      <a:r>
                        <a:rPr b="0" lang="ko-KR" sz="1500">
                          <a:solidFill>
                            <a:srgbClr val="3F3F3F"/>
                          </a:solidFill>
                        </a:rPr>
                        <a:t> </a:t>
                      </a:r>
                      <a:r>
                        <a:rPr b="0" lang="ko-KR" sz="1500">
                          <a:solidFill>
                            <a:srgbClr val="3F3F3F"/>
                          </a:solidFill>
                        </a:rPr>
                        <a:t>CSS와 자바스크립트의 활용 범위에 대해  미숙한 제 실력에 아쉬움이 컸고 능숙해지기 위해서는 더 노력해야겠다고 생각했습니다.</a:t>
                      </a:r>
                      <a:r>
                        <a:rPr b="0" lang="ko-KR" sz="1500">
                          <a:solidFill>
                            <a:srgbClr val="3F3F3F"/>
                          </a:solidFill>
                        </a:rPr>
                        <a:t> 그리고 </a:t>
                      </a:r>
                      <a:r>
                        <a:rPr b="0" lang="ko-KR" sz="1500">
                          <a:solidFill>
                            <a:srgbClr val="3F3F3F"/>
                          </a:solidFill>
                        </a:rPr>
                        <a:t>기존의 콘솔 기반의 결과물보다 이번 작업을 수행하면서  조금씩 변해가는 웹 결과물에서 소소한 재미를 느낄 수 있었습니다. </a:t>
                      </a:r>
                      <a:endParaRPr/>
                    </a:p>
                    <a:p>
                      <a:pPr indent="0" lvl="0" marL="0" marR="0" rtl="0" algn="l">
                        <a:lnSpc>
                          <a:spcPct val="150000"/>
                        </a:lnSpc>
                        <a:spcBef>
                          <a:spcPts val="0"/>
                        </a:spcBef>
                        <a:spcAft>
                          <a:spcPts val="0"/>
                        </a:spcAft>
                        <a:buClr>
                          <a:srgbClr val="3F3F3F"/>
                        </a:buClr>
                        <a:buSzPts val="1500"/>
                        <a:buFont typeface="Malgun Gothic"/>
                        <a:buNone/>
                      </a:pPr>
                      <a:r>
                        <a:rPr b="0" lang="ko-KR" sz="1500">
                          <a:solidFill>
                            <a:srgbClr val="3F3F3F"/>
                          </a:solidFill>
                        </a:rPr>
                        <a:t> </a:t>
                      </a:r>
                      <a:r>
                        <a:rPr b="0" lang="ko-KR" sz="1500">
                          <a:solidFill>
                            <a:srgbClr val="3F3F3F"/>
                          </a:solidFill>
                        </a:rPr>
                        <a:t>수많은 수정과 에러를 해결 하는데에 너무나도 많은 시간을 소비했고 향후 실전에서 개발을 진행해야 할</a:t>
                      </a:r>
                      <a:r>
                        <a:rPr b="0" lang="ko-KR" sz="1500">
                          <a:solidFill>
                            <a:srgbClr val="3F3F3F"/>
                          </a:solidFill>
                        </a:rPr>
                        <a:t> </a:t>
                      </a:r>
                      <a:r>
                        <a:rPr b="0" lang="ko-KR" sz="1500">
                          <a:solidFill>
                            <a:srgbClr val="3F3F3F"/>
                          </a:solidFill>
                        </a:rPr>
                        <a:t>경우에는 프로젝트를 진행하는데 있어 초반 기획이 중요하며 공통으로 사용되는 CSS를 정리하면 작업률을 높일 수 있다는 노하우를 배울 수 있었습니다. </a:t>
                      </a:r>
                      <a:endParaRPr/>
                    </a:p>
                    <a:p>
                      <a:pPr indent="0" lvl="0" marL="0" marR="0" rtl="0" algn="l">
                        <a:lnSpc>
                          <a:spcPct val="150000"/>
                        </a:lnSpc>
                        <a:spcBef>
                          <a:spcPts val="0"/>
                        </a:spcBef>
                        <a:spcAft>
                          <a:spcPts val="0"/>
                        </a:spcAft>
                        <a:buClr>
                          <a:srgbClr val="3F3F3F"/>
                        </a:buClr>
                        <a:buSzPts val="1500"/>
                        <a:buFont typeface="Malgun Gothic"/>
                        <a:buNone/>
                      </a:pPr>
                      <a:r>
                        <a:rPr b="0" lang="ko-KR" sz="1500">
                          <a:solidFill>
                            <a:srgbClr val="3F3F3F"/>
                          </a:solidFill>
                        </a:rPr>
                        <a:t> 이번 팀프프로젝트에서는 팀원분들에게 많은 도움을 받았는데</a:t>
                      </a:r>
                      <a:r>
                        <a:rPr b="0" lang="ko-KR" sz="1500">
                          <a:solidFill>
                            <a:srgbClr val="3F3F3F"/>
                          </a:solidFill>
                        </a:rPr>
                        <a:t> 그에 비해 </a:t>
                      </a:r>
                      <a:r>
                        <a:rPr b="0" lang="ko-KR" sz="1500">
                          <a:solidFill>
                            <a:srgbClr val="3F3F3F"/>
                          </a:solidFill>
                        </a:rPr>
                        <a:t>도움되지 못해 죄송하고 그만큼 감사하며 그만큼 노력해서 프로젝트를 잘 마무리할</a:t>
                      </a:r>
                      <a:r>
                        <a:rPr b="0" lang="ko-KR" sz="1500">
                          <a:solidFill>
                            <a:srgbClr val="3F3F3F"/>
                          </a:solidFill>
                        </a:rPr>
                        <a:t> </a:t>
                      </a:r>
                      <a:r>
                        <a:rPr b="0" lang="ko-KR" sz="1500">
                          <a:solidFill>
                            <a:srgbClr val="3F3F3F"/>
                          </a:solidFill>
                        </a:rPr>
                        <a:t>수 있었던 것 같습니다. </a:t>
                      </a:r>
                      <a:endParaRPr b="0"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5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99" name="Google Shape;1299;p15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300" name="Google Shape;1300;p152"/>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9. 소감</a:t>
            </a:r>
            <a:endParaRPr sz="2000">
              <a:solidFill>
                <a:srgbClr val="F4A259"/>
              </a:solidFill>
              <a:latin typeface="Arial"/>
              <a:ea typeface="Arial"/>
              <a:cs typeface="Arial"/>
              <a:sym typeface="Arial"/>
            </a:endParaRPr>
          </a:p>
        </p:txBody>
      </p:sp>
      <p:graphicFrame>
        <p:nvGraphicFramePr>
          <p:cNvPr id="1301" name="Google Shape;1301;p152"/>
          <p:cNvGraphicFramePr/>
          <p:nvPr/>
        </p:nvGraphicFramePr>
        <p:xfrm>
          <a:off x="1056000" y="1682586"/>
          <a:ext cx="3000000" cy="3000000"/>
        </p:xfrm>
        <a:graphic>
          <a:graphicData uri="http://schemas.openxmlformats.org/drawingml/2006/table">
            <a:tbl>
              <a:tblPr bandRow="1" firstRow="1">
                <a:noFill/>
                <a:tableStyleId>{B9DCDB97-E367-41D2-8B0C-066FE56109E7}</a:tableStyleId>
              </a:tblPr>
              <a:tblGrid>
                <a:gridCol w="1080000"/>
                <a:gridCol w="9000000"/>
              </a:tblGrid>
              <a:tr h="2202225">
                <a:tc>
                  <a:txBody>
                    <a:bodyPr/>
                    <a:lstStyle/>
                    <a:p>
                      <a:pPr indent="0" lvl="0" marL="0" marR="0" rtl="0" algn="ctr">
                        <a:spcBef>
                          <a:spcPts val="0"/>
                        </a:spcBef>
                        <a:spcAft>
                          <a:spcPts val="0"/>
                        </a:spcAft>
                        <a:buNone/>
                      </a:pPr>
                      <a:r>
                        <a:rPr b="1" lang="ko-KR" sz="1700">
                          <a:solidFill>
                            <a:schemeClr val="lt1"/>
                          </a:solidFill>
                        </a:rPr>
                        <a:t>오수경</a:t>
                      </a:r>
                      <a:endParaRPr b="1" sz="17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50000"/>
                        </a:lnSpc>
                        <a:spcBef>
                          <a:spcPts val="0"/>
                        </a:spcBef>
                        <a:spcAft>
                          <a:spcPts val="0"/>
                        </a:spcAft>
                        <a:buNone/>
                      </a:pPr>
                      <a:r>
                        <a:rPr b="0" lang="ko-KR" sz="1500">
                          <a:solidFill>
                            <a:schemeClr val="dk1"/>
                          </a:solidFill>
                          <a:latin typeface="Malgun Gothic"/>
                          <a:ea typeface="Malgun Gothic"/>
                          <a:cs typeface="Malgun Gothic"/>
                          <a:sym typeface="Malgun Gothic"/>
                        </a:rPr>
                        <a:t>JSP/Servlet 기반 프로젝트는 그동안 진행했던 console 기반 프로젝트의 와는 다른 분위기였습니다. 가장 큰 불편이었던 실시간으로 변하는 모습을 볼 수 없었던 console에서와는 다르게 데이터의 움직임 및 시각적인 부분을 바뀌는 즉시 볼 수 있다는 점이 프로젝트를 진행하는 데 있어 편리함으로 적용했고 재미있었습니다. 이번 프로젝트는 작은 창인 console에서 벗어나 웹으로 나아가 커진 창의 크기 만큼 들어있는 데이터도 방대하게 컸습니다. 그만큼 db의 양이 많아 지고 늘어난 테이블 개수 만큼 연관된 db가 많아졌습니다. 작업을 진행하면서 잘못 이루어진 데이터 구조들이 보였고 새로 만들어지는 테이블들과 삭제되고 재생성되는 컬럼들이 생겼지만 Oracle 계정을 같이 쓰는게 아니라 데이터 공유하는데 있어 불편함이 생겼고 코로나-19가 격상되며 다시 생긴 비대면의 아쉬움이 이와 같이 데이터베이스 관리에서 크게 나타났습니다. 이번 프로젝트를 하며 개발의 업무는 기능 구현 뿐만 아니라 사용자의 측면에서 편리를 생각해야 한다는 점을 배웠습니다. 부족한 부분이 어디인지 알게 되었고 공부해서 다음 프로젝트엔 더 나은 결과물을 도출해내고 싶습니다.</a:t>
                      </a:r>
                      <a:endParaRPr b="0" sz="1500">
                        <a:solidFill>
                          <a:schemeClr val="dk1"/>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b="0" lang="ko-KR" sz="1500">
                          <a:solidFill>
                            <a:schemeClr val="dk1"/>
                          </a:solidFill>
                          <a:latin typeface="Malgun Gothic"/>
                          <a:ea typeface="Malgun Gothic"/>
                          <a:cs typeface="Malgun Gothic"/>
                          <a:sym typeface="Malgun Gothic"/>
                        </a:rPr>
                        <a:t>너무 좋은 팀원들을 만나 재미있게 진행한 프로젝트였습니다. 질문에 친절하게 답변해주고 도움을 주신 팀원분들께 그리고 팀장님께 감사합니다.</a:t>
                      </a:r>
                      <a:endParaRPr b="0" sz="1500">
                        <a:solidFill>
                          <a:schemeClr val="dk1"/>
                        </a:solidFill>
                        <a:latin typeface="Malgun Gothic"/>
                        <a:ea typeface="Malgun Gothic"/>
                        <a:cs typeface="Malgun Gothic"/>
                        <a:sym typeface="Malgun Gothic"/>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5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307" name="Google Shape;1307;p15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308" name="Google Shape;1308;p153"/>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9. 소감</a:t>
            </a:r>
            <a:endParaRPr sz="2000">
              <a:solidFill>
                <a:srgbClr val="F4A259"/>
              </a:solidFill>
              <a:latin typeface="Arial"/>
              <a:ea typeface="Arial"/>
              <a:cs typeface="Arial"/>
              <a:sym typeface="Arial"/>
            </a:endParaRPr>
          </a:p>
        </p:txBody>
      </p:sp>
      <p:graphicFrame>
        <p:nvGraphicFramePr>
          <p:cNvPr id="1309" name="Google Shape;1309;p153"/>
          <p:cNvGraphicFramePr/>
          <p:nvPr/>
        </p:nvGraphicFramePr>
        <p:xfrm>
          <a:off x="958864" y="2235111"/>
          <a:ext cx="3000000" cy="3000000"/>
        </p:xfrm>
        <a:graphic>
          <a:graphicData uri="http://schemas.openxmlformats.org/drawingml/2006/table">
            <a:tbl>
              <a:tblPr bandRow="1" firstRow="1">
                <a:noFill/>
                <a:tableStyleId>{B9DCDB97-E367-41D2-8B0C-066FE56109E7}</a:tableStyleId>
              </a:tblPr>
              <a:tblGrid>
                <a:gridCol w="1080000"/>
                <a:gridCol w="9000000"/>
              </a:tblGrid>
              <a:tr h="2202225">
                <a:tc>
                  <a:txBody>
                    <a:bodyPr/>
                    <a:lstStyle/>
                    <a:p>
                      <a:pPr indent="0" lvl="0" marL="0" marR="0" rtl="0" algn="ctr">
                        <a:spcBef>
                          <a:spcPts val="0"/>
                        </a:spcBef>
                        <a:spcAft>
                          <a:spcPts val="0"/>
                        </a:spcAft>
                        <a:buNone/>
                      </a:pPr>
                      <a:r>
                        <a:rPr b="1" lang="ko-KR" sz="1700">
                          <a:solidFill>
                            <a:schemeClr val="lt1"/>
                          </a:solidFill>
                        </a:rPr>
                        <a:t>이현우</a:t>
                      </a:r>
                      <a:endParaRPr b="1" sz="17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50000"/>
                        </a:lnSpc>
                        <a:spcBef>
                          <a:spcPts val="0"/>
                        </a:spcBef>
                        <a:spcAft>
                          <a:spcPts val="0"/>
                        </a:spcAft>
                        <a:buClr>
                          <a:srgbClr val="3F3F3F"/>
                        </a:buClr>
                        <a:buSzPts val="1400"/>
                        <a:buFont typeface="Malgun Gothic"/>
                        <a:buNone/>
                      </a:pPr>
                      <a:r>
                        <a:rPr b="0" i="0" lang="ko-KR" sz="1400">
                          <a:solidFill>
                            <a:srgbClr val="3F3F3F"/>
                          </a:solidFill>
                        </a:rPr>
                        <a:t> 프로젝트 주제로 선정된 서점은 흥미롭기도 했지만 평소 별로 이용해본 적이 없어서 생소했습니다. 온라인서점이 어떻게 책을 판매하는지, 고객들은 어떻게 구매하는지 프로세스 등을 익혀야 했습니다.</a:t>
                      </a:r>
                      <a:endParaRPr/>
                    </a:p>
                    <a:p>
                      <a:pPr indent="0" lvl="0" marL="0" marR="0" rtl="0" algn="l">
                        <a:lnSpc>
                          <a:spcPct val="150000"/>
                        </a:lnSpc>
                        <a:spcBef>
                          <a:spcPts val="0"/>
                        </a:spcBef>
                        <a:spcAft>
                          <a:spcPts val="0"/>
                        </a:spcAft>
                        <a:buClr>
                          <a:srgbClr val="3F3F3F"/>
                        </a:buClr>
                        <a:buSzPts val="1400"/>
                        <a:buFont typeface="Malgun Gothic"/>
                        <a:buNone/>
                      </a:pPr>
                      <a:r>
                        <a:rPr b="0" i="0" lang="ko-KR" sz="1400">
                          <a:solidFill>
                            <a:srgbClr val="3F3F3F"/>
                          </a:solidFill>
                        </a:rPr>
                        <a:t> 웹 프로젝트를 진행하면서 프로젝트 규모가 더 커졌고, 그에 따른 다양한 카테고리와 판매채널 소화를 위한 다량의 테이블 덕에 DML 작업에서 어려움을 겪었지만, 이를 통해 오라클에 익숙해질 수 있었습니다.</a:t>
                      </a:r>
                      <a:endParaRPr/>
                    </a:p>
                    <a:p>
                      <a:pPr indent="0" lvl="0" marL="0" marR="0" rtl="0" algn="l">
                        <a:lnSpc>
                          <a:spcPct val="150000"/>
                        </a:lnSpc>
                        <a:spcBef>
                          <a:spcPts val="0"/>
                        </a:spcBef>
                        <a:spcAft>
                          <a:spcPts val="0"/>
                        </a:spcAft>
                        <a:buClr>
                          <a:srgbClr val="3F3F3F"/>
                        </a:buClr>
                        <a:buSzPts val="1400"/>
                        <a:buFont typeface="Malgun Gothic"/>
                        <a:buNone/>
                      </a:pPr>
                      <a:r>
                        <a:rPr b="0" i="0" lang="ko-KR" sz="1400">
                          <a:solidFill>
                            <a:srgbClr val="3F3F3F"/>
                          </a:solidFill>
                        </a:rPr>
                        <a:t> 또한 콘솔에서 벗어나 웹에서 진행하게 되면서 통계, 검색, 실시간 검색어 순위 등 보다 다양한 기능을 어떻게 구현하는지 생각해보고 직접 구현해보면서 많은 도움이 되었습니다.</a:t>
                      </a:r>
                      <a:endParaRPr/>
                    </a:p>
                    <a:p>
                      <a:pPr indent="0" lvl="0" marL="0" marR="0" rtl="0" algn="l">
                        <a:lnSpc>
                          <a:spcPct val="150000"/>
                        </a:lnSpc>
                        <a:spcBef>
                          <a:spcPts val="0"/>
                        </a:spcBef>
                        <a:spcAft>
                          <a:spcPts val="0"/>
                        </a:spcAft>
                        <a:buClr>
                          <a:srgbClr val="3F3F3F"/>
                        </a:buClr>
                        <a:buSzPts val="1400"/>
                        <a:buFont typeface="Malgun Gothic"/>
                        <a:buNone/>
                      </a:pPr>
                      <a:r>
                        <a:rPr b="0" i="0" lang="ko-KR" sz="1400">
                          <a:solidFill>
                            <a:srgbClr val="3F3F3F"/>
                          </a:solidFill>
                        </a:rPr>
                        <a:t> 프로젝트 기간 대부분을 비대면으로 진행하면서 대면으로 진행할 때보다는 확실히 어려움이 있긴 했지만 팀장님께서 잘 이끌어주시고 조원들도 서로 도와가면서 원만하게 소통 및 정리가 잘 이루어졌습니다. 덕분에 마감기한내에 마무리되어 함께 프로젝트를 진행한 팀장님과 조원들께 감사합니다.</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5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315" name="Google Shape;1315;p15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316" name="Google Shape;1316;p154"/>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9. 소감</a:t>
            </a:r>
            <a:endParaRPr sz="2000">
              <a:solidFill>
                <a:srgbClr val="F4A259"/>
              </a:solidFill>
              <a:latin typeface="Arial"/>
              <a:ea typeface="Arial"/>
              <a:cs typeface="Arial"/>
              <a:sym typeface="Arial"/>
            </a:endParaRPr>
          </a:p>
        </p:txBody>
      </p:sp>
      <p:graphicFrame>
        <p:nvGraphicFramePr>
          <p:cNvPr id="1317" name="Google Shape;1317;p154"/>
          <p:cNvGraphicFramePr/>
          <p:nvPr/>
        </p:nvGraphicFramePr>
        <p:xfrm>
          <a:off x="1056000" y="1695640"/>
          <a:ext cx="3000000" cy="3000000"/>
        </p:xfrm>
        <a:graphic>
          <a:graphicData uri="http://schemas.openxmlformats.org/drawingml/2006/table">
            <a:tbl>
              <a:tblPr bandRow="1" firstRow="1">
                <a:noFill/>
                <a:tableStyleId>{B9DCDB97-E367-41D2-8B0C-066FE56109E7}</a:tableStyleId>
              </a:tblPr>
              <a:tblGrid>
                <a:gridCol w="1080000"/>
                <a:gridCol w="9000000"/>
              </a:tblGrid>
              <a:tr h="2202225">
                <a:tc>
                  <a:txBody>
                    <a:bodyPr/>
                    <a:lstStyle/>
                    <a:p>
                      <a:pPr indent="0" lvl="0" marL="0" marR="0" rtl="0" algn="ctr">
                        <a:spcBef>
                          <a:spcPts val="0"/>
                        </a:spcBef>
                        <a:spcAft>
                          <a:spcPts val="0"/>
                        </a:spcAft>
                        <a:buNone/>
                      </a:pPr>
                      <a:r>
                        <a:rPr b="1" lang="ko-KR" sz="1700">
                          <a:solidFill>
                            <a:schemeClr val="lt1"/>
                          </a:solidFill>
                        </a:rPr>
                        <a:t>김주혁</a:t>
                      </a:r>
                      <a:endParaRPr b="1" sz="17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50000"/>
                        </a:lnSpc>
                        <a:spcBef>
                          <a:spcPts val="0"/>
                        </a:spcBef>
                        <a:spcAft>
                          <a:spcPts val="0"/>
                        </a:spcAft>
                        <a:buClr>
                          <a:srgbClr val="3F3F3F"/>
                        </a:buClr>
                        <a:buSzPts val="1500"/>
                        <a:buFont typeface="Malgun Gothic"/>
                        <a:buNone/>
                      </a:pPr>
                      <a:r>
                        <a:rPr b="0" i="0" lang="ko-KR" sz="1500">
                          <a:solidFill>
                            <a:srgbClr val="3F3F3F"/>
                          </a:solidFill>
                        </a:rPr>
                        <a:t> 웹 프로젝트를 진행하면서 Front-end를 구현할 때는 배운 내용을 토대로 적용하면서 크게 어려움이 없었습니다. 하지만 Back-end를 구현할 때는 생각지 못한 에러가 많이 발생하여 에러를 해결하는데 시간도 걸리고, 해결하기 까다로운 에러도 만났습니다. 하지만 에러를 해결해 나가면서 앞으로 실수를 줄여가고, 어려운 에러를 만나더라도 해결할 수 있는 경험을 쌓는 좋은 계기가 된 것 같습니다. </a:t>
                      </a:r>
                      <a:endParaRPr/>
                    </a:p>
                    <a:p>
                      <a:pPr indent="0" lvl="0" marL="0" marR="0" rtl="0" algn="l">
                        <a:lnSpc>
                          <a:spcPct val="150000"/>
                        </a:lnSpc>
                        <a:spcBef>
                          <a:spcPts val="0"/>
                        </a:spcBef>
                        <a:spcAft>
                          <a:spcPts val="0"/>
                        </a:spcAft>
                        <a:buClr>
                          <a:srgbClr val="3F3F3F"/>
                        </a:buClr>
                        <a:buSzPts val="1500"/>
                        <a:buFont typeface="Malgun Gothic"/>
                        <a:buNone/>
                      </a:pPr>
                      <a:r>
                        <a:rPr b="0" i="0" lang="ko-KR" sz="1500">
                          <a:solidFill>
                            <a:srgbClr val="3F3F3F"/>
                          </a:solidFill>
                        </a:rPr>
                        <a:t> 조장으로서 많은 도움이 되지 못한 것 같아 아쉽고 같이 프로젝트를 진행한 팀원들 모두 고생 많았습니다!</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2202225">
                <a:tc>
                  <a:txBody>
                    <a:bodyPr/>
                    <a:lstStyle/>
                    <a:p>
                      <a:pPr indent="0" lvl="0" marL="0" marR="0" rtl="0" algn="ctr">
                        <a:spcBef>
                          <a:spcPts val="0"/>
                        </a:spcBef>
                        <a:spcAft>
                          <a:spcPts val="0"/>
                        </a:spcAft>
                        <a:buNone/>
                      </a:pPr>
                      <a:r>
                        <a:rPr b="1" lang="ko-KR" sz="1700">
                          <a:solidFill>
                            <a:schemeClr val="lt1"/>
                          </a:solidFill>
                        </a:rPr>
                        <a:t>조아라</a:t>
                      </a:r>
                      <a:endParaRPr b="1" sz="1700">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l">
                        <a:lnSpc>
                          <a:spcPct val="150000"/>
                        </a:lnSpc>
                        <a:spcBef>
                          <a:spcPts val="0"/>
                        </a:spcBef>
                        <a:spcAft>
                          <a:spcPts val="0"/>
                        </a:spcAft>
                        <a:buClr>
                          <a:srgbClr val="3F3F3F"/>
                        </a:buClr>
                        <a:buSzPts val="1500"/>
                        <a:buFont typeface="Malgun Gothic"/>
                        <a:buNone/>
                      </a:pPr>
                      <a:r>
                        <a:rPr lang="ko-KR" sz="1500">
                          <a:solidFill>
                            <a:srgbClr val="3F3F3F"/>
                          </a:solidFill>
                        </a:rPr>
                        <a:t> </a:t>
                      </a:r>
                      <a:r>
                        <a:rPr lang="ko-KR" sz="1500">
                          <a:solidFill>
                            <a:srgbClr val="3F3F3F"/>
                          </a:solidFill>
                        </a:rPr>
                        <a:t>이번 프로젝트는 깃허브를 이용해서 진행했는데, 이용하지 않았을 때보다 프로젝트가 훨씬 매끄럽게 진행되었습니다. 혼자서 사용할 때는 몰랐던 협업시 필요한 기능 등을 배울 수 있어서 좋았습니다.</a:t>
                      </a:r>
                      <a:endParaRPr/>
                    </a:p>
                    <a:p>
                      <a:pPr indent="0" lvl="0" marL="0" marR="0" rtl="0" algn="l">
                        <a:lnSpc>
                          <a:spcPct val="150000"/>
                        </a:lnSpc>
                        <a:spcBef>
                          <a:spcPts val="0"/>
                        </a:spcBef>
                        <a:spcAft>
                          <a:spcPts val="0"/>
                        </a:spcAft>
                        <a:buClr>
                          <a:srgbClr val="3F3F3F"/>
                        </a:buClr>
                        <a:buSzPts val="1500"/>
                        <a:buFont typeface="Malgun Gothic"/>
                        <a:buNone/>
                      </a:pPr>
                      <a:r>
                        <a:rPr lang="ko-KR" sz="1500">
                          <a:solidFill>
                            <a:srgbClr val="3F3F3F"/>
                          </a:solidFill>
                        </a:rPr>
                        <a:t> 아쉬웠던 점은 요구사항 분석과 데이터 모델링이 끝난 상태에서 배운 계층형 게시판이나 ajax 등을 적용할 기회가 없었다는 것입니다. 다음 프로젝트에는 새롭게 배웠지만 이번 프로젝트에 적용해보지 못했던 내용들을 적용해보고 싶습니다.</a:t>
                      </a:r>
                      <a:endParaRPr/>
                    </a:p>
                    <a:p>
                      <a:pPr indent="0" lvl="0" marL="0" marR="0" rtl="0" algn="l">
                        <a:lnSpc>
                          <a:spcPct val="150000"/>
                        </a:lnSpc>
                        <a:spcBef>
                          <a:spcPts val="0"/>
                        </a:spcBef>
                        <a:spcAft>
                          <a:spcPts val="0"/>
                        </a:spcAft>
                        <a:buClr>
                          <a:srgbClr val="3F3F3F"/>
                        </a:buClr>
                        <a:buSzPts val="1500"/>
                        <a:buFont typeface="Malgun Gothic"/>
                        <a:buNone/>
                      </a:pPr>
                      <a:r>
                        <a:rPr lang="ko-KR" sz="1500">
                          <a:solidFill>
                            <a:srgbClr val="3F3F3F"/>
                          </a:solidFill>
                        </a:rPr>
                        <a:t> 그리고 조장님과 조원분들이 열심히 프로젝트에 참여하시고 서로 모르는 것도 알려주시는 등 팀 프로젝트의 장점을 느낄 수 있었던 프로젝트였습니다.</a:t>
                      </a:r>
                      <a:endParaRPr sz="1500">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55"/>
          <p:cNvSpPr/>
          <p:nvPr/>
        </p:nvSpPr>
        <p:spPr>
          <a:xfrm flipH="1" rot="-5400000">
            <a:off x="2903766" y="-2430235"/>
            <a:ext cx="6858001" cy="11718470"/>
          </a:xfrm>
          <a:custGeom>
            <a:rect b="b" l="l" r="r" t="t"/>
            <a:pathLst>
              <a:path extrusionOk="0" h="11359244" w="6857998">
                <a:moveTo>
                  <a:pt x="0" y="0"/>
                </a:moveTo>
                <a:lnTo>
                  <a:pt x="0" y="11359244"/>
                </a:lnTo>
                <a:lnTo>
                  <a:pt x="781044" y="11359244"/>
                </a:lnTo>
                <a:lnTo>
                  <a:pt x="781044" y="11239260"/>
                </a:lnTo>
                <a:lnTo>
                  <a:pt x="1103083" y="11239260"/>
                </a:lnTo>
                <a:lnTo>
                  <a:pt x="1103083" y="11239047"/>
                </a:lnTo>
                <a:lnTo>
                  <a:pt x="6611252" y="11239047"/>
                </a:lnTo>
                <a:lnTo>
                  <a:pt x="6611252" y="11359244"/>
                </a:lnTo>
                <a:lnTo>
                  <a:pt x="6857998" y="11359244"/>
                </a:lnTo>
                <a:lnTo>
                  <a:pt x="6857998" y="3067102"/>
                </a:lnTo>
                <a:cubicBezTo>
                  <a:pt x="6857998" y="1373188"/>
                  <a:pt x="5484810" y="0"/>
                  <a:pt x="3790896" y="0"/>
                </a:cubicBezTo>
                <a:close/>
              </a:path>
            </a:pathLst>
          </a:cu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23" name="Google Shape;1323;p155"/>
          <p:cNvSpPr/>
          <p:nvPr/>
        </p:nvSpPr>
        <p:spPr>
          <a:xfrm flipH="1" rot="-5400000">
            <a:off x="-1686257" y="1686262"/>
            <a:ext cx="6857998" cy="3485480"/>
          </a:xfrm>
          <a:custGeom>
            <a:rect b="b" l="l" r="r" t="t"/>
            <a:pathLst>
              <a:path extrusionOk="0" h="3838744" w="6857998">
                <a:moveTo>
                  <a:pt x="0" y="0"/>
                </a:moveTo>
                <a:lnTo>
                  <a:pt x="0" y="1066799"/>
                </a:lnTo>
                <a:lnTo>
                  <a:pt x="3279727" y="1066799"/>
                </a:lnTo>
                <a:cubicBezTo>
                  <a:pt x="5001274" y="1066799"/>
                  <a:pt x="6447796" y="2244328"/>
                  <a:pt x="6857804" y="3837900"/>
                </a:cubicBezTo>
                <a:lnTo>
                  <a:pt x="6857998" y="3838744"/>
                </a:lnTo>
                <a:lnTo>
                  <a:pt x="6857998" y="3067102"/>
                </a:lnTo>
                <a:cubicBezTo>
                  <a:pt x="6857998" y="1373188"/>
                  <a:pt x="5484810" y="0"/>
                  <a:pt x="3790896" y="0"/>
                </a:cubicBezTo>
                <a:close/>
              </a:path>
            </a:pathLst>
          </a:custGeom>
          <a:solidFill>
            <a:schemeClr val="dk1">
              <a:alpha val="1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24" name="Google Shape;1324;p155"/>
          <p:cNvSpPr/>
          <p:nvPr/>
        </p:nvSpPr>
        <p:spPr>
          <a:xfrm rot="-5400000">
            <a:off x="3492503" y="-2088242"/>
            <a:ext cx="5830206" cy="11568787"/>
          </a:xfrm>
          <a:prstGeom prst="round2SameRect">
            <a:avLst>
              <a:gd fmla="val 50000" name="adj1"/>
              <a:gd fmla="val 0" name="adj2"/>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325" name="Google Shape;1325;p155"/>
          <p:cNvSpPr/>
          <p:nvPr/>
        </p:nvSpPr>
        <p:spPr>
          <a:xfrm rot="-5400000">
            <a:off x="4713839" y="-3365580"/>
            <a:ext cx="3387536" cy="11568789"/>
          </a:xfrm>
          <a:custGeom>
            <a:rect b="b" l="l" r="r" t="t"/>
            <a:pathLst>
              <a:path extrusionOk="0" h="10939898" w="3331535">
                <a:moveTo>
                  <a:pt x="3331535" y="2915103"/>
                </a:moveTo>
                <a:lnTo>
                  <a:pt x="3331535" y="10939898"/>
                </a:lnTo>
                <a:lnTo>
                  <a:pt x="3014036" y="10939898"/>
                </a:lnTo>
                <a:lnTo>
                  <a:pt x="3014036" y="3070359"/>
                </a:lnTo>
                <a:cubicBezTo>
                  <a:pt x="3014036" y="1497137"/>
                  <a:pt x="1818397" y="203171"/>
                  <a:pt x="286227" y="47571"/>
                </a:cubicBezTo>
                <a:lnTo>
                  <a:pt x="0" y="33117"/>
                </a:lnTo>
                <a:lnTo>
                  <a:pt x="118380" y="15051"/>
                </a:lnTo>
                <a:cubicBezTo>
                  <a:pt x="216377" y="5099"/>
                  <a:pt x="315809" y="0"/>
                  <a:pt x="416432" y="0"/>
                </a:cubicBezTo>
                <a:cubicBezTo>
                  <a:pt x="2026399" y="0"/>
                  <a:pt x="3331535" y="1305136"/>
                  <a:pt x="3331535" y="2915103"/>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1326" name="Google Shape;1326;p155"/>
          <p:cNvPicPr preferRelativeResize="0"/>
          <p:nvPr/>
        </p:nvPicPr>
        <p:blipFill rotWithShape="1">
          <a:blip r:embed="rId3">
            <a:alphaModFix/>
          </a:blip>
          <a:srcRect b="0" l="0" r="0" t="0"/>
          <a:stretch/>
        </p:blipFill>
        <p:spPr>
          <a:xfrm>
            <a:off x="5644708" y="4423918"/>
            <a:ext cx="2033046" cy="717894"/>
          </a:xfrm>
          <a:prstGeom prst="rect">
            <a:avLst/>
          </a:prstGeom>
          <a:noFill/>
          <a:ln>
            <a:noFill/>
          </a:ln>
          <a:effectLst>
            <a:outerShdw sx="1000" rotWithShape="0" algn="ctr" dir="5400000" dist="50800" sy="1000">
              <a:srgbClr val="000000"/>
            </a:outerShdw>
          </a:effectLst>
        </p:spPr>
      </p:pic>
      <p:sp>
        <p:nvSpPr>
          <p:cNvPr id="1327" name="Google Shape;1327;p155"/>
          <p:cNvSpPr/>
          <p:nvPr/>
        </p:nvSpPr>
        <p:spPr>
          <a:xfrm>
            <a:off x="4054539" y="2567226"/>
            <a:ext cx="5213383" cy="8617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5000">
                <a:solidFill>
                  <a:srgbClr val="F4A259"/>
                </a:solidFill>
                <a:latin typeface="Arial"/>
                <a:ea typeface="Arial"/>
                <a:cs typeface="Arial"/>
                <a:sym typeface="Arial"/>
              </a:rPr>
              <a:t>감사합니다</a:t>
            </a:r>
            <a:endParaRPr sz="5000">
              <a:solidFill>
                <a:srgbClr val="F4A259"/>
              </a:solidFill>
              <a:latin typeface="Arial"/>
              <a:ea typeface="Arial"/>
              <a:cs typeface="Arial"/>
              <a:sym typeface="Arial"/>
            </a:endParaRPr>
          </a:p>
        </p:txBody>
      </p:sp>
      <p:sp>
        <p:nvSpPr>
          <p:cNvPr id="1328" name="Google Shape;1328;p155"/>
          <p:cNvSpPr txBox="1"/>
          <p:nvPr/>
        </p:nvSpPr>
        <p:spPr>
          <a:xfrm>
            <a:off x="6234481" y="3680336"/>
            <a:ext cx="668773"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2500">
                <a:solidFill>
                  <a:srgbClr val="3F3F3F"/>
                </a:solidFill>
                <a:latin typeface="Arial"/>
                <a:ea typeface="Arial"/>
                <a:cs typeface="Arial"/>
                <a:sym typeface="Arial"/>
              </a:rPr>
              <a:t>4조</a:t>
            </a:r>
            <a:endParaRPr sz="2500">
              <a:solidFill>
                <a:srgbClr val="3F3F3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12" name="Google Shape;212;p1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13" name="Google Shape;213;p16"/>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ERD(큐레이션레터)</a:t>
            </a:r>
            <a:endParaRPr sz="2000">
              <a:solidFill>
                <a:srgbClr val="F4A259"/>
              </a:solidFill>
              <a:latin typeface="Arial"/>
              <a:ea typeface="Arial"/>
              <a:cs typeface="Arial"/>
              <a:sym typeface="Arial"/>
            </a:endParaRPr>
          </a:p>
        </p:txBody>
      </p:sp>
      <p:pic>
        <p:nvPicPr>
          <p:cNvPr id="214" name="Google Shape;214;p16"/>
          <p:cNvPicPr preferRelativeResize="0"/>
          <p:nvPr/>
        </p:nvPicPr>
        <p:blipFill rotWithShape="1">
          <a:blip r:embed="rId3">
            <a:alphaModFix/>
          </a:blip>
          <a:srcRect b="0" l="0" r="0" t="0"/>
          <a:stretch/>
        </p:blipFill>
        <p:spPr>
          <a:xfrm>
            <a:off x="3688984" y="1651280"/>
            <a:ext cx="4814031" cy="51435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20" name="Google Shape;220;p1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21" name="Google Shape;221;p17"/>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ERD(관리자)</a:t>
            </a:r>
            <a:endParaRPr sz="2000">
              <a:solidFill>
                <a:srgbClr val="F4A259"/>
              </a:solidFill>
              <a:latin typeface="Arial"/>
              <a:ea typeface="Arial"/>
              <a:cs typeface="Arial"/>
              <a:sym typeface="Arial"/>
            </a:endParaRPr>
          </a:p>
        </p:txBody>
      </p:sp>
      <p:pic>
        <p:nvPicPr>
          <p:cNvPr id="222" name="Google Shape;222;p17"/>
          <p:cNvPicPr preferRelativeResize="0"/>
          <p:nvPr/>
        </p:nvPicPr>
        <p:blipFill rotWithShape="1">
          <a:blip r:embed="rId3">
            <a:alphaModFix/>
          </a:blip>
          <a:srcRect b="70467" l="33771" r="2905" t="1461"/>
          <a:stretch/>
        </p:blipFill>
        <p:spPr>
          <a:xfrm>
            <a:off x="3455043" y="2870521"/>
            <a:ext cx="4982901" cy="16008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28" name="Google Shape;228;p1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29" name="Google Shape;229;p1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ERD(공지사항)</a:t>
            </a:r>
            <a:endParaRPr sz="2000">
              <a:solidFill>
                <a:srgbClr val="F4A259"/>
              </a:solidFill>
              <a:latin typeface="Arial"/>
              <a:ea typeface="Arial"/>
              <a:cs typeface="Arial"/>
              <a:sym typeface="Arial"/>
            </a:endParaRPr>
          </a:p>
        </p:txBody>
      </p:sp>
      <p:pic>
        <p:nvPicPr>
          <p:cNvPr id="230" name="Google Shape;230;p18"/>
          <p:cNvPicPr preferRelativeResize="0"/>
          <p:nvPr/>
        </p:nvPicPr>
        <p:blipFill rotWithShape="1">
          <a:blip r:embed="rId3">
            <a:alphaModFix/>
          </a:blip>
          <a:srcRect b="39432" l="34096" r="1146" t="28741"/>
          <a:stretch/>
        </p:blipFill>
        <p:spPr>
          <a:xfrm>
            <a:off x="3616303" y="2827425"/>
            <a:ext cx="4959393" cy="17665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36" name="Google Shape;236;p1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37" name="Google Shape;237;p1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ERD(검색어순위)</a:t>
            </a:r>
            <a:endParaRPr sz="2000">
              <a:solidFill>
                <a:srgbClr val="F4A259"/>
              </a:solidFill>
              <a:latin typeface="Arial"/>
              <a:ea typeface="Arial"/>
              <a:cs typeface="Arial"/>
              <a:sym typeface="Arial"/>
            </a:endParaRPr>
          </a:p>
        </p:txBody>
      </p:sp>
      <p:pic>
        <p:nvPicPr>
          <p:cNvPr id="238" name="Google Shape;238;p19"/>
          <p:cNvPicPr preferRelativeResize="0"/>
          <p:nvPr/>
        </p:nvPicPr>
        <p:blipFill rotWithShape="1">
          <a:blip r:embed="rId3">
            <a:alphaModFix/>
          </a:blip>
          <a:srcRect b="0" l="0" r="31340" t="67672"/>
          <a:stretch/>
        </p:blipFill>
        <p:spPr>
          <a:xfrm>
            <a:off x="3461724" y="2673752"/>
            <a:ext cx="5268551" cy="17977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9D9D9"/>
              </a:solidFill>
              <a:latin typeface="Malgun Gothic"/>
              <a:ea typeface="Malgun Gothic"/>
              <a:cs typeface="Malgun Gothic"/>
              <a:sym typeface="Malgun Gothic"/>
            </a:endParaRPr>
          </a:p>
        </p:txBody>
      </p:sp>
      <p:sp>
        <p:nvSpPr>
          <p:cNvPr id="100" name="Google Shape;100;p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9D9D9"/>
              </a:solidFill>
              <a:latin typeface="Malgun Gothic"/>
              <a:ea typeface="Malgun Gothic"/>
              <a:cs typeface="Malgun Gothic"/>
              <a:sym typeface="Malgun Gothic"/>
            </a:endParaRPr>
          </a:p>
        </p:txBody>
      </p:sp>
      <p:sp>
        <p:nvSpPr>
          <p:cNvPr id="101" name="Google Shape;101;p2"/>
          <p:cNvSpPr/>
          <p:nvPr/>
        </p:nvSpPr>
        <p:spPr>
          <a:xfrm>
            <a:off x="4729937" y="1124178"/>
            <a:ext cx="2732123"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3000" u="none" cap="none" strike="noStrike">
                <a:solidFill>
                  <a:srgbClr val="F4A259"/>
                </a:solidFill>
                <a:latin typeface="Arial"/>
                <a:ea typeface="Arial"/>
                <a:cs typeface="Arial"/>
                <a:sym typeface="Arial"/>
              </a:rPr>
              <a:t>CONTENTS</a:t>
            </a:r>
            <a:endParaRPr b="0" i="0" sz="3000" u="none" cap="none" strike="noStrike">
              <a:solidFill>
                <a:srgbClr val="F4A259"/>
              </a:solidFill>
              <a:latin typeface="Arial"/>
              <a:ea typeface="Arial"/>
              <a:cs typeface="Arial"/>
              <a:sym typeface="Arial"/>
            </a:endParaRPr>
          </a:p>
        </p:txBody>
      </p:sp>
      <p:sp>
        <p:nvSpPr>
          <p:cNvPr id="102" name="Google Shape;102;p2"/>
          <p:cNvSpPr txBox="1"/>
          <p:nvPr/>
        </p:nvSpPr>
        <p:spPr>
          <a:xfrm>
            <a:off x="5269489" y="2135378"/>
            <a:ext cx="1653017" cy="420294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ko-KR" sz="2000" u="none" cap="none" strike="noStrike">
                <a:solidFill>
                  <a:srgbClr val="3F3F3F"/>
                </a:solidFill>
                <a:latin typeface="Arial"/>
                <a:ea typeface="Arial"/>
                <a:cs typeface="Arial"/>
                <a:sym typeface="Arial"/>
              </a:rPr>
              <a:t>프로젝트 소개</a:t>
            </a:r>
            <a:endParaRPr b="0" i="0" sz="2000" u="none" cap="none" strike="noStrike">
              <a:solidFill>
                <a:srgbClr val="3F3F3F"/>
              </a:solidFill>
              <a:latin typeface="Arial"/>
              <a:ea typeface="Arial"/>
              <a:cs typeface="Arial"/>
              <a:sym typeface="Arial"/>
            </a:endParaRPr>
          </a:p>
          <a:p>
            <a:pPr indent="0" lvl="0" marL="0" marR="0" rtl="0" algn="ctr">
              <a:lnSpc>
                <a:spcPct val="150000"/>
              </a:lnSpc>
              <a:spcBef>
                <a:spcPts val="0"/>
              </a:spcBef>
              <a:spcAft>
                <a:spcPts val="0"/>
              </a:spcAft>
              <a:buNone/>
            </a:pPr>
            <a:r>
              <a:rPr b="0" i="0" lang="ko-KR" sz="2000" u="none" cap="none" strike="noStrike">
                <a:solidFill>
                  <a:srgbClr val="3F3F3F"/>
                </a:solidFill>
                <a:latin typeface="Arial"/>
                <a:ea typeface="Arial"/>
                <a:cs typeface="Arial"/>
                <a:sym typeface="Arial"/>
              </a:rPr>
              <a:t>프로젝트 특징</a:t>
            </a:r>
            <a:endParaRPr b="0" i="0" sz="2000" u="none" cap="none" strike="noStrike">
              <a:solidFill>
                <a:srgbClr val="3F3F3F"/>
              </a:solidFill>
              <a:latin typeface="Arial"/>
              <a:ea typeface="Arial"/>
              <a:cs typeface="Arial"/>
              <a:sym typeface="Arial"/>
            </a:endParaRPr>
          </a:p>
          <a:p>
            <a:pPr indent="0" lvl="0" marL="0" marR="0" rtl="0" algn="ctr">
              <a:lnSpc>
                <a:spcPct val="150000"/>
              </a:lnSpc>
              <a:spcBef>
                <a:spcPts val="0"/>
              </a:spcBef>
              <a:spcAft>
                <a:spcPts val="0"/>
              </a:spcAft>
              <a:buNone/>
            </a:pPr>
            <a:r>
              <a:rPr b="0" i="0" lang="ko-KR" sz="2000" u="none" cap="none" strike="noStrike">
                <a:solidFill>
                  <a:srgbClr val="3F3F3F"/>
                </a:solidFill>
                <a:latin typeface="Arial"/>
                <a:ea typeface="Arial"/>
                <a:cs typeface="Arial"/>
                <a:sym typeface="Arial"/>
              </a:rPr>
              <a:t>개발환경</a:t>
            </a:r>
            <a:endParaRPr b="0" i="0" sz="2000" u="none" cap="none" strike="noStrike">
              <a:solidFill>
                <a:srgbClr val="3F3F3F"/>
              </a:solidFill>
              <a:latin typeface="Arial"/>
              <a:ea typeface="Arial"/>
              <a:cs typeface="Arial"/>
              <a:sym typeface="Arial"/>
            </a:endParaRPr>
          </a:p>
          <a:p>
            <a:pPr indent="0" lvl="0" marL="0" marR="0" rtl="0" algn="ctr">
              <a:lnSpc>
                <a:spcPct val="150000"/>
              </a:lnSpc>
              <a:spcBef>
                <a:spcPts val="0"/>
              </a:spcBef>
              <a:spcAft>
                <a:spcPts val="0"/>
              </a:spcAft>
              <a:buNone/>
            </a:pPr>
            <a:r>
              <a:rPr b="0" i="0" lang="ko-KR" sz="2000" u="none" cap="none" strike="noStrike">
                <a:solidFill>
                  <a:srgbClr val="3F3F3F"/>
                </a:solidFill>
                <a:latin typeface="Arial"/>
                <a:ea typeface="Arial"/>
                <a:cs typeface="Arial"/>
                <a:sym typeface="Arial"/>
              </a:rPr>
              <a:t>데이터구조</a:t>
            </a:r>
            <a:endParaRPr b="0" i="0" sz="2000" u="none" cap="none" strike="noStrike">
              <a:solidFill>
                <a:srgbClr val="3F3F3F"/>
              </a:solidFill>
              <a:latin typeface="Arial"/>
              <a:ea typeface="Arial"/>
              <a:cs typeface="Arial"/>
              <a:sym typeface="Arial"/>
            </a:endParaRPr>
          </a:p>
          <a:p>
            <a:pPr indent="0" lvl="0" marL="0" marR="0" rtl="0" algn="ctr">
              <a:lnSpc>
                <a:spcPct val="150000"/>
              </a:lnSpc>
              <a:spcBef>
                <a:spcPts val="0"/>
              </a:spcBef>
              <a:spcAft>
                <a:spcPts val="0"/>
              </a:spcAft>
              <a:buNone/>
            </a:pPr>
            <a:r>
              <a:rPr b="0" i="0" lang="ko-KR" sz="2000" u="none" cap="none" strike="noStrike">
                <a:solidFill>
                  <a:srgbClr val="3F3F3F"/>
                </a:solidFill>
                <a:latin typeface="Arial"/>
                <a:ea typeface="Arial"/>
                <a:cs typeface="Arial"/>
                <a:sym typeface="Arial"/>
              </a:rPr>
              <a:t>기능</a:t>
            </a:r>
            <a:endParaRPr b="0" i="0" sz="2000" u="none" cap="none" strike="noStrike">
              <a:solidFill>
                <a:srgbClr val="3F3F3F"/>
              </a:solidFill>
              <a:latin typeface="Arial"/>
              <a:ea typeface="Arial"/>
              <a:cs typeface="Arial"/>
              <a:sym typeface="Arial"/>
            </a:endParaRPr>
          </a:p>
          <a:p>
            <a:pPr indent="0" lvl="0" marL="0" marR="0" rtl="0" algn="ctr">
              <a:lnSpc>
                <a:spcPct val="150000"/>
              </a:lnSpc>
              <a:spcBef>
                <a:spcPts val="0"/>
              </a:spcBef>
              <a:spcAft>
                <a:spcPts val="0"/>
              </a:spcAft>
              <a:buNone/>
            </a:pPr>
            <a:r>
              <a:rPr b="0" i="0" lang="ko-KR" sz="2000" u="none" cap="none" strike="noStrike">
                <a:solidFill>
                  <a:srgbClr val="3F3F3F"/>
                </a:solidFill>
                <a:latin typeface="Arial"/>
                <a:ea typeface="Arial"/>
                <a:cs typeface="Arial"/>
                <a:sym typeface="Arial"/>
              </a:rPr>
              <a:t>시연</a:t>
            </a:r>
            <a:endParaRPr b="0" i="0" sz="2000" u="none" cap="none" strike="noStrike">
              <a:solidFill>
                <a:srgbClr val="3F3F3F"/>
              </a:solidFill>
              <a:latin typeface="Arial"/>
              <a:ea typeface="Arial"/>
              <a:cs typeface="Arial"/>
              <a:sym typeface="Arial"/>
            </a:endParaRPr>
          </a:p>
          <a:p>
            <a:pPr indent="0" lvl="0" marL="0" marR="0" rtl="0" algn="ctr">
              <a:lnSpc>
                <a:spcPct val="150000"/>
              </a:lnSpc>
              <a:spcBef>
                <a:spcPts val="0"/>
              </a:spcBef>
              <a:spcAft>
                <a:spcPts val="0"/>
              </a:spcAft>
              <a:buNone/>
            </a:pPr>
            <a:r>
              <a:rPr b="0" i="0" lang="ko-KR" sz="2000" u="none" cap="none" strike="noStrike">
                <a:solidFill>
                  <a:srgbClr val="3F3F3F"/>
                </a:solidFill>
                <a:latin typeface="Arial"/>
                <a:ea typeface="Arial"/>
                <a:cs typeface="Arial"/>
                <a:sym typeface="Arial"/>
              </a:rPr>
              <a:t>개발일정</a:t>
            </a:r>
            <a:endParaRPr b="0" i="0" sz="2000" u="none" cap="none" strike="noStrike">
              <a:solidFill>
                <a:srgbClr val="3F3F3F"/>
              </a:solidFill>
              <a:latin typeface="Arial"/>
              <a:ea typeface="Arial"/>
              <a:cs typeface="Arial"/>
              <a:sym typeface="Arial"/>
            </a:endParaRPr>
          </a:p>
          <a:p>
            <a:pPr indent="0" lvl="0" marL="0" marR="0" rtl="0" algn="ctr">
              <a:lnSpc>
                <a:spcPct val="150000"/>
              </a:lnSpc>
              <a:spcBef>
                <a:spcPts val="0"/>
              </a:spcBef>
              <a:spcAft>
                <a:spcPts val="0"/>
              </a:spcAft>
              <a:buNone/>
            </a:pPr>
            <a:r>
              <a:rPr b="0" i="0" lang="ko-KR" sz="2000" u="none" cap="none" strike="noStrike">
                <a:solidFill>
                  <a:srgbClr val="3F3F3F"/>
                </a:solidFill>
                <a:latin typeface="Arial"/>
                <a:ea typeface="Arial"/>
                <a:cs typeface="Arial"/>
                <a:sym typeface="Arial"/>
              </a:rPr>
              <a:t>담당업무</a:t>
            </a:r>
            <a:endParaRPr b="0" i="0" sz="2000" u="none" cap="none" strike="noStrike">
              <a:solidFill>
                <a:srgbClr val="3F3F3F"/>
              </a:solidFill>
              <a:latin typeface="Arial"/>
              <a:ea typeface="Arial"/>
              <a:cs typeface="Arial"/>
              <a:sym typeface="Arial"/>
            </a:endParaRPr>
          </a:p>
          <a:p>
            <a:pPr indent="0" lvl="0" marL="0" marR="0" rtl="0" algn="ctr">
              <a:lnSpc>
                <a:spcPct val="150000"/>
              </a:lnSpc>
              <a:spcBef>
                <a:spcPts val="0"/>
              </a:spcBef>
              <a:spcAft>
                <a:spcPts val="0"/>
              </a:spcAft>
              <a:buNone/>
            </a:pPr>
            <a:r>
              <a:rPr b="0" i="0" lang="ko-KR" sz="2000" u="none" cap="none" strike="noStrike">
                <a:solidFill>
                  <a:srgbClr val="3F3F3F"/>
                </a:solidFill>
                <a:latin typeface="Arial"/>
                <a:ea typeface="Arial"/>
                <a:cs typeface="Arial"/>
                <a:sym typeface="Arial"/>
              </a:rPr>
              <a:t>소감</a:t>
            </a:r>
            <a:endParaRPr b="0" i="0" sz="2000" u="none" cap="none" strike="noStrike">
              <a:solidFill>
                <a:srgbClr val="3F3F3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44" name="Google Shape;244;p2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45" name="Google Shape;245;p2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로그인</a:t>
            </a:r>
            <a:endParaRPr sz="2000">
              <a:solidFill>
                <a:srgbClr val="F4A259"/>
              </a:solidFill>
              <a:latin typeface="Arial"/>
              <a:ea typeface="Arial"/>
              <a:cs typeface="Arial"/>
              <a:sym typeface="Arial"/>
            </a:endParaRPr>
          </a:p>
        </p:txBody>
      </p:sp>
      <p:pic>
        <p:nvPicPr>
          <p:cNvPr id="246" name="Google Shape;246;p20"/>
          <p:cNvPicPr preferRelativeResize="0"/>
          <p:nvPr/>
        </p:nvPicPr>
        <p:blipFill rotWithShape="1">
          <a:blip r:embed="rId3">
            <a:alphaModFix/>
          </a:blip>
          <a:srcRect b="0" l="0" r="0" t="0"/>
          <a:stretch/>
        </p:blipFill>
        <p:spPr>
          <a:xfrm>
            <a:off x="1518212" y="1497392"/>
            <a:ext cx="9142071" cy="51376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52" name="Google Shape;252;p2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53" name="Google Shape;253;p21"/>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소셜로그인</a:t>
            </a:r>
            <a:endParaRPr sz="2000">
              <a:solidFill>
                <a:srgbClr val="F4A259"/>
              </a:solidFill>
              <a:latin typeface="Arial"/>
              <a:ea typeface="Arial"/>
              <a:cs typeface="Arial"/>
              <a:sym typeface="Arial"/>
            </a:endParaRPr>
          </a:p>
        </p:txBody>
      </p:sp>
      <p:pic>
        <p:nvPicPr>
          <p:cNvPr id="254" name="Google Shape;254;p21"/>
          <p:cNvPicPr preferRelativeResize="0"/>
          <p:nvPr/>
        </p:nvPicPr>
        <p:blipFill rotWithShape="1">
          <a:blip r:embed="rId3">
            <a:alphaModFix/>
          </a:blip>
          <a:srcRect b="0" l="0" r="0" t="0"/>
          <a:stretch/>
        </p:blipFill>
        <p:spPr>
          <a:xfrm>
            <a:off x="1518212" y="1590241"/>
            <a:ext cx="9142071" cy="495195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60" name="Google Shape;260;p2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61" name="Google Shape;261;p22"/>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로그인 실패</a:t>
            </a:r>
            <a:endParaRPr sz="2000">
              <a:solidFill>
                <a:srgbClr val="F4A259"/>
              </a:solidFill>
              <a:latin typeface="Arial"/>
              <a:ea typeface="Arial"/>
              <a:cs typeface="Arial"/>
              <a:sym typeface="Arial"/>
            </a:endParaRPr>
          </a:p>
        </p:txBody>
      </p:sp>
      <p:pic>
        <p:nvPicPr>
          <p:cNvPr id="262" name="Google Shape;262;p22"/>
          <p:cNvPicPr preferRelativeResize="0"/>
          <p:nvPr/>
        </p:nvPicPr>
        <p:blipFill rotWithShape="1">
          <a:blip r:embed="rId3">
            <a:alphaModFix/>
          </a:blip>
          <a:srcRect b="18982" l="9958" r="8841" t="-182"/>
          <a:stretch/>
        </p:blipFill>
        <p:spPr>
          <a:xfrm>
            <a:off x="1518212" y="1497392"/>
            <a:ext cx="9142070" cy="51376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68" name="Google Shape;268;p2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69" name="Google Shape;269;p23"/>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회원가입(이메일인증)</a:t>
            </a:r>
            <a:endParaRPr sz="2000">
              <a:solidFill>
                <a:srgbClr val="F4A259"/>
              </a:solidFill>
              <a:latin typeface="Arial"/>
              <a:ea typeface="Arial"/>
              <a:cs typeface="Arial"/>
              <a:sym typeface="Arial"/>
            </a:endParaRPr>
          </a:p>
        </p:txBody>
      </p:sp>
      <p:pic>
        <p:nvPicPr>
          <p:cNvPr id="270" name="Google Shape;270;p23"/>
          <p:cNvPicPr preferRelativeResize="0"/>
          <p:nvPr/>
        </p:nvPicPr>
        <p:blipFill rotWithShape="1">
          <a:blip r:embed="rId3">
            <a:alphaModFix/>
          </a:blip>
          <a:srcRect b="0" l="0" r="0" t="0"/>
          <a:stretch/>
        </p:blipFill>
        <p:spPr>
          <a:xfrm>
            <a:off x="1518212" y="1497392"/>
            <a:ext cx="9142070" cy="51376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76" name="Google Shape;276;p2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77" name="Google Shape;277;p24"/>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회원가입(이메일인증)</a:t>
            </a:r>
            <a:endParaRPr sz="2000">
              <a:solidFill>
                <a:srgbClr val="F4A259"/>
              </a:solidFill>
              <a:latin typeface="Arial"/>
              <a:ea typeface="Arial"/>
              <a:cs typeface="Arial"/>
              <a:sym typeface="Arial"/>
            </a:endParaRPr>
          </a:p>
        </p:txBody>
      </p:sp>
      <p:pic>
        <p:nvPicPr>
          <p:cNvPr id="278" name="Google Shape;278;p24"/>
          <p:cNvPicPr preferRelativeResize="0"/>
          <p:nvPr/>
        </p:nvPicPr>
        <p:blipFill rotWithShape="1">
          <a:blip r:embed="rId3">
            <a:alphaModFix/>
          </a:blip>
          <a:srcRect b="0" l="0" r="0" t="0"/>
          <a:stretch/>
        </p:blipFill>
        <p:spPr>
          <a:xfrm>
            <a:off x="1518213" y="1497392"/>
            <a:ext cx="9142068" cy="51376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84" name="Google Shape;284;p2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85" name="Google Shape;285;p25"/>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회원가입</a:t>
            </a:r>
            <a:endParaRPr sz="2000">
              <a:solidFill>
                <a:srgbClr val="F4A259"/>
              </a:solidFill>
              <a:latin typeface="Arial"/>
              <a:ea typeface="Arial"/>
              <a:cs typeface="Arial"/>
              <a:sym typeface="Arial"/>
            </a:endParaRPr>
          </a:p>
        </p:txBody>
      </p:sp>
      <p:pic>
        <p:nvPicPr>
          <p:cNvPr id="286" name="Google Shape;286;p25"/>
          <p:cNvPicPr preferRelativeResize="0"/>
          <p:nvPr/>
        </p:nvPicPr>
        <p:blipFill rotWithShape="1">
          <a:blip r:embed="rId3">
            <a:alphaModFix/>
          </a:blip>
          <a:srcRect b="0" l="0" r="0" t="0"/>
          <a:stretch/>
        </p:blipFill>
        <p:spPr>
          <a:xfrm>
            <a:off x="1518213" y="1569435"/>
            <a:ext cx="9142068" cy="49935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92" name="Google Shape;292;p2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293" name="Google Shape;293;p26"/>
          <p:cNvSpPr/>
          <p:nvPr/>
        </p:nvSpPr>
        <p:spPr>
          <a:xfrm>
            <a:off x="182877" y="882129"/>
            <a:ext cx="754901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아이디 찾기(이메일, 주민번호, 전화번호 이용)</a:t>
            </a:r>
            <a:endParaRPr sz="2000">
              <a:solidFill>
                <a:srgbClr val="F4A259"/>
              </a:solidFill>
              <a:latin typeface="Arial"/>
              <a:ea typeface="Arial"/>
              <a:cs typeface="Arial"/>
              <a:sym typeface="Arial"/>
            </a:endParaRPr>
          </a:p>
        </p:txBody>
      </p:sp>
      <p:pic>
        <p:nvPicPr>
          <p:cNvPr id="294" name="Google Shape;294;p26"/>
          <p:cNvPicPr preferRelativeResize="0"/>
          <p:nvPr/>
        </p:nvPicPr>
        <p:blipFill rotWithShape="1">
          <a:blip r:embed="rId3">
            <a:alphaModFix/>
          </a:blip>
          <a:srcRect b="0" l="0" r="0" t="0"/>
          <a:stretch/>
        </p:blipFill>
        <p:spPr>
          <a:xfrm>
            <a:off x="1646408" y="1569435"/>
            <a:ext cx="8885678" cy="49935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00" name="Google Shape;300;p2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01" name="Google Shape;301;p27"/>
          <p:cNvSpPr/>
          <p:nvPr/>
        </p:nvSpPr>
        <p:spPr>
          <a:xfrm>
            <a:off x="182877" y="882129"/>
            <a:ext cx="800042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비밀번호 찾기(이메일, 주민번호, 전화번호 이용)</a:t>
            </a:r>
            <a:endParaRPr sz="2000">
              <a:solidFill>
                <a:srgbClr val="F4A259"/>
              </a:solidFill>
              <a:latin typeface="Arial"/>
              <a:ea typeface="Arial"/>
              <a:cs typeface="Arial"/>
              <a:sym typeface="Arial"/>
            </a:endParaRPr>
          </a:p>
          <a:p>
            <a:pPr indent="0" lvl="0" marL="0" marR="0" rtl="0" algn="l">
              <a:spcBef>
                <a:spcPts val="0"/>
              </a:spcBef>
              <a:spcAft>
                <a:spcPts val="0"/>
              </a:spcAft>
              <a:buNone/>
            </a:pPr>
            <a:r>
              <a:t/>
            </a:r>
            <a:endParaRPr sz="2000">
              <a:solidFill>
                <a:srgbClr val="F4A259"/>
              </a:solidFill>
              <a:latin typeface="Arial"/>
              <a:ea typeface="Arial"/>
              <a:cs typeface="Arial"/>
              <a:sym typeface="Arial"/>
            </a:endParaRPr>
          </a:p>
        </p:txBody>
      </p:sp>
      <p:pic>
        <p:nvPicPr>
          <p:cNvPr id="302" name="Google Shape;302;p27"/>
          <p:cNvPicPr preferRelativeResize="0"/>
          <p:nvPr/>
        </p:nvPicPr>
        <p:blipFill rotWithShape="1">
          <a:blip r:embed="rId3">
            <a:alphaModFix/>
          </a:blip>
          <a:srcRect b="0" l="0" r="0" t="0"/>
          <a:stretch/>
        </p:blipFill>
        <p:spPr>
          <a:xfrm>
            <a:off x="1646408" y="1569435"/>
            <a:ext cx="8885678" cy="49935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08" name="Google Shape;308;p2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09" name="Google Shape;309;p2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휴면계정 로그인</a:t>
            </a:r>
            <a:endParaRPr sz="2000">
              <a:solidFill>
                <a:srgbClr val="F4A259"/>
              </a:solidFill>
              <a:latin typeface="Arial"/>
              <a:ea typeface="Arial"/>
              <a:cs typeface="Arial"/>
              <a:sym typeface="Arial"/>
            </a:endParaRPr>
          </a:p>
        </p:txBody>
      </p:sp>
      <p:pic>
        <p:nvPicPr>
          <p:cNvPr id="310" name="Google Shape;310;p28"/>
          <p:cNvPicPr preferRelativeResize="0"/>
          <p:nvPr/>
        </p:nvPicPr>
        <p:blipFill rotWithShape="1">
          <a:blip r:embed="rId3">
            <a:alphaModFix/>
          </a:blip>
          <a:srcRect b="22082" l="10610" r="11291" t="-181"/>
          <a:stretch/>
        </p:blipFill>
        <p:spPr>
          <a:xfrm>
            <a:off x="1646409" y="1569435"/>
            <a:ext cx="8885676" cy="49935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16" name="Google Shape;316;p2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17" name="Google Shape;317;p2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마이페이지</a:t>
            </a:r>
            <a:endParaRPr sz="2000">
              <a:solidFill>
                <a:srgbClr val="F4A259"/>
              </a:solidFill>
              <a:latin typeface="Arial"/>
              <a:ea typeface="Arial"/>
              <a:cs typeface="Arial"/>
              <a:sym typeface="Arial"/>
            </a:endParaRPr>
          </a:p>
        </p:txBody>
      </p:sp>
      <p:pic>
        <p:nvPicPr>
          <p:cNvPr id="318" name="Google Shape;318;p29"/>
          <p:cNvPicPr preferRelativeResize="0"/>
          <p:nvPr/>
        </p:nvPicPr>
        <p:blipFill rotWithShape="1">
          <a:blip r:embed="rId3">
            <a:alphaModFix/>
          </a:blip>
          <a:srcRect b="0" l="0" r="0" t="0"/>
          <a:stretch/>
        </p:blipFill>
        <p:spPr>
          <a:xfrm>
            <a:off x="1518212" y="1497392"/>
            <a:ext cx="9142071" cy="51376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9D9D9"/>
              </a:solidFill>
              <a:latin typeface="Malgun Gothic"/>
              <a:ea typeface="Malgun Gothic"/>
              <a:cs typeface="Malgun Gothic"/>
              <a:sym typeface="Malgun Gothic"/>
            </a:endParaRPr>
          </a:p>
        </p:txBody>
      </p:sp>
      <p:sp>
        <p:nvSpPr>
          <p:cNvPr id="108" name="Google Shape;108;p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9D9D9"/>
              </a:solidFill>
              <a:latin typeface="Malgun Gothic"/>
              <a:ea typeface="Malgun Gothic"/>
              <a:cs typeface="Malgun Gothic"/>
              <a:sym typeface="Malgun Gothic"/>
            </a:endParaRPr>
          </a:p>
        </p:txBody>
      </p:sp>
      <p:sp>
        <p:nvSpPr>
          <p:cNvPr id="109" name="Google Shape;109;p3"/>
          <p:cNvSpPr/>
          <p:nvPr/>
        </p:nvSpPr>
        <p:spPr>
          <a:xfrm>
            <a:off x="182879" y="882129"/>
            <a:ext cx="47871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2000" u="none" cap="none" strike="noStrike">
                <a:solidFill>
                  <a:srgbClr val="F4A259"/>
                </a:solidFill>
                <a:latin typeface="Arial"/>
                <a:ea typeface="Arial"/>
                <a:cs typeface="Arial"/>
                <a:sym typeface="Arial"/>
              </a:rPr>
              <a:t>1. 프로젝트 소개</a:t>
            </a:r>
            <a:endParaRPr sz="2000">
              <a:solidFill>
                <a:srgbClr val="F4A259"/>
              </a:solidFill>
              <a:latin typeface="Arial"/>
              <a:ea typeface="Arial"/>
              <a:cs typeface="Arial"/>
              <a:sym typeface="Arial"/>
            </a:endParaRPr>
          </a:p>
        </p:txBody>
      </p:sp>
      <p:graphicFrame>
        <p:nvGraphicFramePr>
          <p:cNvPr id="110" name="Google Shape;110;p3"/>
          <p:cNvGraphicFramePr/>
          <p:nvPr/>
        </p:nvGraphicFramePr>
        <p:xfrm>
          <a:off x="679938" y="1682311"/>
          <a:ext cx="3000000" cy="3000000"/>
        </p:xfrm>
        <a:graphic>
          <a:graphicData uri="http://schemas.openxmlformats.org/drawingml/2006/table">
            <a:tbl>
              <a:tblPr bandRow="1" firstRow="1">
                <a:noFill/>
                <a:tableStyleId>{B9DCDB97-E367-41D2-8B0C-066FE56109E7}</a:tableStyleId>
              </a:tblPr>
              <a:tblGrid>
                <a:gridCol w="1565225"/>
                <a:gridCol w="4633450"/>
                <a:gridCol w="4633450"/>
              </a:tblGrid>
              <a:tr h="500100">
                <a:tc>
                  <a:txBody>
                    <a:bodyPr/>
                    <a:lstStyle/>
                    <a:p>
                      <a:pPr indent="0" lvl="0" marL="0" marR="0" rtl="0" algn="ctr">
                        <a:spcBef>
                          <a:spcPts val="0"/>
                        </a:spcBef>
                        <a:spcAft>
                          <a:spcPts val="0"/>
                        </a:spcAft>
                        <a:buNone/>
                      </a:pPr>
                      <a:r>
                        <a:rPr lang="ko-KR" sz="1500" u="none" cap="none" strike="noStrike">
                          <a:solidFill>
                            <a:schemeClr val="lt1"/>
                          </a:solidFill>
                        </a:rPr>
                        <a:t>주제</a:t>
                      </a:r>
                      <a:endParaRPr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gridSpan="2">
                  <a:txBody>
                    <a:bodyPr/>
                    <a:lstStyle/>
                    <a:p>
                      <a:pPr indent="0" lvl="0" marL="0" marR="0" rtl="0" algn="ctr">
                        <a:spcBef>
                          <a:spcPts val="0"/>
                        </a:spcBef>
                        <a:spcAft>
                          <a:spcPts val="0"/>
                        </a:spcAft>
                        <a:buNone/>
                      </a:pPr>
                      <a:r>
                        <a:rPr b="0" lang="ko-KR" sz="1500" u="none" cap="none" strike="noStrike">
                          <a:solidFill>
                            <a:srgbClr val="3F3F3F"/>
                          </a:solidFill>
                        </a:rPr>
                        <a:t>온라인 서점 사이트</a:t>
                      </a:r>
                      <a:endParaRPr b="0" sz="1500" u="none" cap="none" strike="noStrike">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500100">
                <a:tc>
                  <a:txBody>
                    <a:bodyPr/>
                    <a:lstStyle/>
                    <a:p>
                      <a:pPr indent="0" lvl="0" marL="0" marR="0" rtl="0" algn="ctr">
                        <a:spcBef>
                          <a:spcPts val="0"/>
                        </a:spcBef>
                        <a:spcAft>
                          <a:spcPts val="0"/>
                        </a:spcAft>
                        <a:buNone/>
                      </a:pPr>
                      <a:r>
                        <a:rPr b="1" lang="ko-KR" sz="1500" u="none" cap="none" strike="noStrike">
                          <a:solidFill>
                            <a:schemeClr val="lt1"/>
                          </a:solidFill>
                        </a:rPr>
                        <a:t>대상</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gridSpan="2">
                  <a:txBody>
                    <a:bodyPr/>
                    <a:lstStyle/>
                    <a:p>
                      <a:pPr indent="0" lvl="0" marL="0" marR="0" rtl="0" algn="ctr">
                        <a:spcBef>
                          <a:spcPts val="0"/>
                        </a:spcBef>
                        <a:spcAft>
                          <a:spcPts val="0"/>
                        </a:spcAft>
                        <a:buNone/>
                      </a:pPr>
                      <a:r>
                        <a:rPr lang="ko-KR" sz="1500" u="none" cap="none" strike="noStrike">
                          <a:solidFill>
                            <a:srgbClr val="3F3F3F"/>
                          </a:solidFill>
                        </a:rPr>
                        <a:t>서점 이용자, 서점 관리자</a:t>
                      </a:r>
                      <a:endParaRPr sz="1500" u="none" cap="none" strike="noStrike">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500400">
                <a:tc rowSpan="2">
                  <a:txBody>
                    <a:bodyPr/>
                    <a:lstStyle/>
                    <a:p>
                      <a:pPr indent="0" lvl="0" marL="0" marR="0" rtl="0" algn="ctr">
                        <a:spcBef>
                          <a:spcPts val="0"/>
                        </a:spcBef>
                        <a:spcAft>
                          <a:spcPts val="0"/>
                        </a:spcAft>
                        <a:buNone/>
                      </a:pPr>
                      <a:r>
                        <a:rPr b="1" lang="ko-KR" sz="1500" u="none" cap="none" strike="noStrike">
                          <a:solidFill>
                            <a:schemeClr val="lt1"/>
                          </a:solidFill>
                        </a:rPr>
                        <a:t>구현목표</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None/>
                      </a:pPr>
                      <a:r>
                        <a:rPr b="1" lang="ko-KR" sz="1500" u="none" cap="none" strike="noStrike">
                          <a:solidFill>
                            <a:schemeClr val="lt1"/>
                          </a:solidFill>
                        </a:rPr>
                        <a:t>사용자</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chemeClr val="lt1"/>
                        </a:buClr>
                        <a:buSzPts val="1500"/>
                        <a:buFont typeface="Malgun Gothic"/>
                        <a:buNone/>
                      </a:pPr>
                      <a:r>
                        <a:rPr b="1" lang="ko-KR" sz="1500" u="none" cap="none" strike="noStrike">
                          <a:solidFill>
                            <a:schemeClr val="lt1"/>
                          </a:solidFill>
                        </a:rPr>
                        <a:t>관리자</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r>
              <a:tr h="3203950">
                <a:tc vMerge="1"/>
                <a:tc>
                  <a:txBody>
                    <a:bodyPr/>
                    <a:lstStyle/>
                    <a:p>
                      <a:pPr indent="-342900" lvl="0" marL="3429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로그인, 로그아웃, 회원가입 등 기본적인 회원 기능</a:t>
                      </a:r>
                      <a:endParaRPr sz="1500" u="none" cap="none" strike="noStrike">
                        <a:solidFill>
                          <a:srgbClr val="3F3F3F"/>
                        </a:solidFill>
                      </a:endParaRPr>
                    </a:p>
                    <a:p>
                      <a:pPr indent="-342900" lvl="0" marL="3429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장바구니 기능</a:t>
                      </a:r>
                      <a:endParaRPr sz="1500" u="none" cap="none" strike="noStrike">
                        <a:solidFill>
                          <a:srgbClr val="3F3F3F"/>
                        </a:solidFill>
                      </a:endParaRPr>
                    </a:p>
                    <a:p>
                      <a:pPr indent="-342900" lvl="0" marL="3429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종이책 주문/환불/취소/배송조회 기능</a:t>
                      </a:r>
                      <a:endParaRPr sz="1500" u="none" cap="none" strike="noStrike">
                        <a:solidFill>
                          <a:srgbClr val="3F3F3F"/>
                        </a:solidFill>
                      </a:endParaRPr>
                    </a:p>
                    <a:p>
                      <a:pPr indent="-342900" lvl="0" marL="3429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바로드림 주문/환불/취소 기능</a:t>
                      </a:r>
                      <a:endParaRPr sz="1500" u="none" cap="none" strike="noStrike">
                        <a:solidFill>
                          <a:srgbClr val="3F3F3F"/>
                        </a:solidFill>
                      </a:endParaRPr>
                    </a:p>
                    <a:p>
                      <a:pPr indent="-342900" lvl="0" marL="3429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E북 주문/환불/취소/읽기 기능</a:t>
                      </a:r>
                      <a:endParaRPr sz="1500" u="none" cap="none" strike="noStrike">
                        <a:solidFill>
                          <a:srgbClr val="3F3F3F"/>
                        </a:solidFill>
                      </a:endParaRPr>
                    </a:p>
                    <a:p>
                      <a:pPr indent="-342900" lvl="0" marL="3429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중고거래게시판 이용 기능</a:t>
                      </a:r>
                      <a:endParaRPr sz="1500" u="none" cap="none" strike="noStrike">
                        <a:solidFill>
                          <a:srgbClr val="3F3F3F"/>
                        </a:solidFill>
                      </a:endParaRPr>
                    </a:p>
                    <a:p>
                      <a:pPr indent="-342900" lvl="0" marL="3429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자주하는 질문, QnA, 채팅상담과 같은 고객센터 이용 기능</a:t>
                      </a:r>
                      <a:endParaRPr sz="1500" u="none" cap="none" strike="noStrike">
                        <a:solidFill>
                          <a:srgbClr val="3F3F3F"/>
                        </a:solidFill>
                      </a:endParaRPr>
                    </a:p>
                    <a:p>
                      <a:pPr indent="-342900" lvl="0" marL="3429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추천도서 기능</a:t>
                      </a:r>
                      <a:endParaRPr sz="1500" u="none" cap="none" strike="noStrike">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457200" lvl="0" marL="4572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도서 정보 및 재고 관리 기능</a:t>
                      </a:r>
                      <a:endParaRPr sz="1500" u="none" cap="none" strike="noStrike">
                        <a:solidFill>
                          <a:srgbClr val="3F3F3F"/>
                        </a:solidFill>
                      </a:endParaRPr>
                    </a:p>
                    <a:p>
                      <a:pPr indent="-457200" lvl="0" marL="4572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판매량과 매출금액 등을 그래프로 확인하는 통계 기능</a:t>
                      </a:r>
                      <a:endParaRPr sz="1500" u="none" cap="none" strike="noStrike">
                        <a:solidFill>
                          <a:srgbClr val="3F3F3F"/>
                        </a:solidFill>
                      </a:endParaRPr>
                    </a:p>
                    <a:p>
                      <a:pPr indent="-457200" lvl="0" marL="4572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주문 내역 조회 및 주문 상태 변경 등 주문 관리 기능</a:t>
                      </a:r>
                      <a:endParaRPr sz="1500" u="none" cap="none" strike="noStrike">
                        <a:solidFill>
                          <a:srgbClr val="3F3F3F"/>
                        </a:solidFill>
                      </a:endParaRPr>
                    </a:p>
                    <a:p>
                      <a:pPr indent="-457200" lvl="0" marL="4572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회원 정보 관리 기능</a:t>
                      </a:r>
                      <a:endParaRPr sz="1500" u="none" cap="none" strike="noStrike">
                        <a:solidFill>
                          <a:srgbClr val="3F3F3F"/>
                        </a:solidFill>
                      </a:endParaRPr>
                    </a:p>
                    <a:p>
                      <a:pPr indent="-457200" lvl="0" marL="4572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공지사항 관리 기능</a:t>
                      </a:r>
                      <a:endParaRPr sz="1500" u="none" cap="none" strike="noStrike">
                        <a:solidFill>
                          <a:srgbClr val="3F3F3F"/>
                        </a:solidFill>
                      </a:endParaRPr>
                    </a:p>
                    <a:p>
                      <a:pPr indent="-457200" lvl="0" marL="4572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중고거래게시판 관리 기능</a:t>
                      </a:r>
                      <a:endParaRPr sz="1500" u="none" cap="none" strike="noStrike">
                        <a:solidFill>
                          <a:srgbClr val="3F3F3F"/>
                        </a:solidFill>
                      </a:endParaRPr>
                    </a:p>
                    <a:p>
                      <a:pPr indent="-457200" lvl="0" marL="4572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자주하는 질문, QnA, 채팅상담과 같은 고객센터 관리 기능</a:t>
                      </a:r>
                      <a:endParaRPr sz="1500" u="none" cap="none" strike="noStrike">
                        <a:solidFill>
                          <a:srgbClr val="3F3F3F"/>
                        </a:solidFill>
                      </a:endParaRPr>
                    </a:p>
                    <a:p>
                      <a:pPr indent="-457200" lvl="0" marL="4572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큐레이션 레터(이메일 전송 서비스) 기능</a:t>
                      </a:r>
                      <a:endParaRPr sz="1500" u="none" cap="none" strike="noStrike">
                        <a:solidFill>
                          <a:srgbClr val="3F3F3F"/>
                        </a:solidFill>
                      </a:endParaRPr>
                    </a:p>
                    <a:p>
                      <a:pPr indent="-457200" lvl="0" marL="457200" marR="0" rtl="0" algn="l">
                        <a:spcBef>
                          <a:spcPts val="0"/>
                        </a:spcBef>
                        <a:spcAft>
                          <a:spcPts val="0"/>
                        </a:spcAft>
                        <a:buClr>
                          <a:srgbClr val="3F3F3F"/>
                        </a:buClr>
                        <a:buSzPts val="1500"/>
                        <a:buFont typeface="Malgun Gothic"/>
                        <a:buAutoNum type="arabicPeriod"/>
                      </a:pPr>
                      <a:r>
                        <a:rPr lang="ko-KR" sz="1500" u="none" cap="none" strike="noStrike">
                          <a:solidFill>
                            <a:srgbClr val="3F3F3F"/>
                          </a:solidFill>
                        </a:rPr>
                        <a:t>중고거래게시판 관리 기능</a:t>
                      </a:r>
                      <a:endParaRPr sz="1500" u="none" cap="none" strike="noStrike">
                        <a:solidFill>
                          <a:srgbClr val="3F3F3F"/>
                        </a:solidFill>
                      </a:endParaRPr>
                    </a:p>
                    <a:p>
                      <a:pPr indent="-361950" lvl="0" marL="457200" marR="0" rtl="0" algn="l">
                        <a:spcBef>
                          <a:spcPts val="0"/>
                        </a:spcBef>
                        <a:spcAft>
                          <a:spcPts val="0"/>
                        </a:spcAft>
                        <a:buClr>
                          <a:schemeClr val="dk1"/>
                        </a:buClr>
                        <a:buSzPts val="1500"/>
                        <a:buFont typeface="Malgun Gothic"/>
                        <a:buNone/>
                      </a:pPr>
                      <a:r>
                        <a:t/>
                      </a:r>
                      <a:endParaRPr sz="1500" u="none" cap="none" strike="noStrike">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24" name="Google Shape;324;p3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25" name="Google Shape;325;p3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포인트내역조회</a:t>
            </a:r>
            <a:endParaRPr sz="2000">
              <a:solidFill>
                <a:srgbClr val="F4A259"/>
              </a:solidFill>
              <a:latin typeface="Arial"/>
              <a:ea typeface="Arial"/>
              <a:cs typeface="Arial"/>
              <a:sym typeface="Arial"/>
            </a:endParaRPr>
          </a:p>
        </p:txBody>
      </p:sp>
      <p:pic>
        <p:nvPicPr>
          <p:cNvPr id="326" name="Google Shape;326;p30"/>
          <p:cNvPicPr preferRelativeResize="0"/>
          <p:nvPr/>
        </p:nvPicPr>
        <p:blipFill rotWithShape="1">
          <a:blip r:embed="rId3">
            <a:alphaModFix/>
          </a:blip>
          <a:srcRect b="0" l="0" r="0" t="0"/>
          <a:stretch/>
        </p:blipFill>
        <p:spPr>
          <a:xfrm>
            <a:off x="1646410" y="1569435"/>
            <a:ext cx="8885674" cy="49935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32" name="Google Shape;332;p3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33" name="Google Shape;333;p31"/>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회원정보조회</a:t>
            </a:r>
            <a:endParaRPr sz="2000">
              <a:solidFill>
                <a:srgbClr val="F4A259"/>
              </a:solidFill>
              <a:latin typeface="Arial"/>
              <a:ea typeface="Arial"/>
              <a:cs typeface="Arial"/>
              <a:sym typeface="Arial"/>
            </a:endParaRPr>
          </a:p>
        </p:txBody>
      </p:sp>
      <p:pic>
        <p:nvPicPr>
          <p:cNvPr id="334" name="Google Shape;334;p31"/>
          <p:cNvPicPr preferRelativeResize="0"/>
          <p:nvPr/>
        </p:nvPicPr>
        <p:blipFill rotWithShape="1">
          <a:blip r:embed="rId3">
            <a:alphaModFix/>
          </a:blip>
          <a:srcRect b="0" l="0" r="0" t="0"/>
          <a:stretch/>
        </p:blipFill>
        <p:spPr>
          <a:xfrm>
            <a:off x="1646409" y="1569435"/>
            <a:ext cx="8885676" cy="499356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40" name="Google Shape;340;p3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41" name="Google Shape;341;p32"/>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회원정보수정</a:t>
            </a:r>
            <a:endParaRPr sz="2000">
              <a:solidFill>
                <a:srgbClr val="F4A259"/>
              </a:solidFill>
              <a:latin typeface="Arial"/>
              <a:ea typeface="Arial"/>
              <a:cs typeface="Arial"/>
              <a:sym typeface="Arial"/>
            </a:endParaRPr>
          </a:p>
        </p:txBody>
      </p:sp>
      <p:pic>
        <p:nvPicPr>
          <p:cNvPr id="342" name="Google Shape;342;p32"/>
          <p:cNvPicPr preferRelativeResize="0"/>
          <p:nvPr/>
        </p:nvPicPr>
        <p:blipFill rotWithShape="1">
          <a:blip r:embed="rId3">
            <a:alphaModFix/>
          </a:blip>
          <a:srcRect b="0" l="0" r="0" t="0"/>
          <a:stretch/>
        </p:blipFill>
        <p:spPr>
          <a:xfrm>
            <a:off x="1646409" y="1569435"/>
            <a:ext cx="8885676" cy="499356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48" name="Google Shape;348;p3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49" name="Google Shape;349;p33"/>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비밀번호수정</a:t>
            </a:r>
            <a:endParaRPr sz="2000">
              <a:solidFill>
                <a:srgbClr val="F4A259"/>
              </a:solidFill>
              <a:latin typeface="Arial"/>
              <a:ea typeface="Arial"/>
              <a:cs typeface="Arial"/>
              <a:sym typeface="Arial"/>
            </a:endParaRPr>
          </a:p>
        </p:txBody>
      </p:sp>
      <p:pic>
        <p:nvPicPr>
          <p:cNvPr id="350" name="Google Shape;350;p33"/>
          <p:cNvPicPr preferRelativeResize="0"/>
          <p:nvPr/>
        </p:nvPicPr>
        <p:blipFill rotWithShape="1">
          <a:blip r:embed="rId3">
            <a:alphaModFix/>
          </a:blip>
          <a:srcRect b="0" l="0" r="0" t="0"/>
          <a:stretch/>
        </p:blipFill>
        <p:spPr>
          <a:xfrm>
            <a:off x="1646410" y="1569435"/>
            <a:ext cx="8885674" cy="49935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56" name="Google Shape;356;p3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57" name="Google Shape;357;p34"/>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회원탈퇴</a:t>
            </a:r>
            <a:endParaRPr sz="2000">
              <a:solidFill>
                <a:srgbClr val="F4A259"/>
              </a:solidFill>
              <a:latin typeface="Arial"/>
              <a:ea typeface="Arial"/>
              <a:cs typeface="Arial"/>
              <a:sym typeface="Arial"/>
            </a:endParaRPr>
          </a:p>
        </p:txBody>
      </p:sp>
      <p:pic>
        <p:nvPicPr>
          <p:cNvPr id="358" name="Google Shape;358;p34"/>
          <p:cNvPicPr preferRelativeResize="0"/>
          <p:nvPr/>
        </p:nvPicPr>
        <p:blipFill rotWithShape="1">
          <a:blip r:embed="rId3">
            <a:alphaModFix/>
          </a:blip>
          <a:srcRect b="0" l="0" r="0" t="0"/>
          <a:stretch/>
        </p:blipFill>
        <p:spPr>
          <a:xfrm>
            <a:off x="1646410" y="1569435"/>
            <a:ext cx="8885674" cy="49935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64" name="Google Shape;364;p3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65" name="Google Shape;365;p35"/>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주문내역조회</a:t>
            </a:r>
            <a:endParaRPr sz="2000">
              <a:solidFill>
                <a:srgbClr val="F4A259"/>
              </a:solidFill>
              <a:latin typeface="Arial"/>
              <a:ea typeface="Arial"/>
              <a:cs typeface="Arial"/>
              <a:sym typeface="Arial"/>
            </a:endParaRPr>
          </a:p>
        </p:txBody>
      </p:sp>
      <p:pic>
        <p:nvPicPr>
          <p:cNvPr id="366" name="Google Shape;366;p35"/>
          <p:cNvPicPr preferRelativeResize="0"/>
          <p:nvPr/>
        </p:nvPicPr>
        <p:blipFill rotWithShape="1">
          <a:blip r:embed="rId3">
            <a:alphaModFix/>
          </a:blip>
          <a:srcRect b="26084" l="13136" r="12605" t="-344"/>
          <a:stretch/>
        </p:blipFill>
        <p:spPr>
          <a:xfrm>
            <a:off x="3538899" y="1497392"/>
            <a:ext cx="5114201" cy="49935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72" name="Google Shape;372;p3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73" name="Google Shape;373;p36"/>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상세주문내역조회</a:t>
            </a:r>
            <a:endParaRPr sz="2000">
              <a:solidFill>
                <a:srgbClr val="F4A259"/>
              </a:solidFill>
              <a:latin typeface="Arial"/>
              <a:ea typeface="Arial"/>
              <a:cs typeface="Arial"/>
              <a:sym typeface="Arial"/>
            </a:endParaRPr>
          </a:p>
        </p:txBody>
      </p:sp>
      <p:pic>
        <p:nvPicPr>
          <p:cNvPr id="374" name="Google Shape;374;p36"/>
          <p:cNvPicPr preferRelativeResize="0"/>
          <p:nvPr/>
        </p:nvPicPr>
        <p:blipFill rotWithShape="1">
          <a:blip r:embed="rId3">
            <a:alphaModFix/>
          </a:blip>
          <a:srcRect b="24218" l="13442" r="10246" t="-530"/>
          <a:stretch/>
        </p:blipFill>
        <p:spPr>
          <a:xfrm>
            <a:off x="3436099" y="1385853"/>
            <a:ext cx="5319801" cy="522344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80" name="Google Shape;380;p3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81" name="Google Shape;381;p37"/>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배송조회</a:t>
            </a:r>
            <a:endParaRPr sz="2000">
              <a:solidFill>
                <a:srgbClr val="F4A259"/>
              </a:solidFill>
              <a:latin typeface="Arial"/>
              <a:ea typeface="Arial"/>
              <a:cs typeface="Arial"/>
              <a:sym typeface="Arial"/>
            </a:endParaRPr>
          </a:p>
        </p:txBody>
      </p:sp>
      <p:pic>
        <p:nvPicPr>
          <p:cNvPr id="382" name="Google Shape;382;p37"/>
          <p:cNvPicPr preferRelativeResize="0"/>
          <p:nvPr/>
        </p:nvPicPr>
        <p:blipFill rotWithShape="1">
          <a:blip r:embed="rId3">
            <a:alphaModFix/>
          </a:blip>
          <a:srcRect b="0" l="0" r="0" t="0"/>
          <a:stretch/>
        </p:blipFill>
        <p:spPr>
          <a:xfrm>
            <a:off x="2930324" y="1497392"/>
            <a:ext cx="6331352" cy="491101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88" name="Google Shape;388;p3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89" name="Google Shape;389;p3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배송조회</a:t>
            </a:r>
            <a:endParaRPr sz="2000">
              <a:solidFill>
                <a:srgbClr val="F4A259"/>
              </a:solidFill>
              <a:latin typeface="Arial"/>
              <a:ea typeface="Arial"/>
              <a:cs typeface="Arial"/>
              <a:sym typeface="Arial"/>
            </a:endParaRPr>
          </a:p>
        </p:txBody>
      </p:sp>
      <p:pic>
        <p:nvPicPr>
          <p:cNvPr id="390" name="Google Shape;390;p38"/>
          <p:cNvPicPr preferRelativeResize="0"/>
          <p:nvPr/>
        </p:nvPicPr>
        <p:blipFill rotWithShape="1">
          <a:blip r:embed="rId3">
            <a:alphaModFix/>
          </a:blip>
          <a:srcRect b="0" l="0" r="0" t="0"/>
          <a:stretch/>
        </p:blipFill>
        <p:spPr>
          <a:xfrm>
            <a:off x="2930324" y="1619971"/>
            <a:ext cx="6331352" cy="4665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96" name="Google Shape;396;p3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397" name="Google Shape;397;p3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주문/결제(장바구니)</a:t>
            </a:r>
            <a:endParaRPr sz="2000">
              <a:solidFill>
                <a:srgbClr val="F4A259"/>
              </a:solidFill>
              <a:latin typeface="Arial"/>
              <a:ea typeface="Arial"/>
              <a:cs typeface="Arial"/>
              <a:sym typeface="Arial"/>
            </a:endParaRPr>
          </a:p>
        </p:txBody>
      </p:sp>
      <p:pic>
        <p:nvPicPr>
          <p:cNvPr id="398" name="Google Shape;398;p39"/>
          <p:cNvPicPr preferRelativeResize="0"/>
          <p:nvPr/>
        </p:nvPicPr>
        <p:blipFill rotWithShape="1">
          <a:blip r:embed="rId3">
            <a:alphaModFix/>
          </a:blip>
          <a:srcRect b="19437" l="9727" r="8885" t="-824"/>
          <a:stretch/>
        </p:blipFill>
        <p:spPr>
          <a:xfrm>
            <a:off x="3037492" y="1282239"/>
            <a:ext cx="5828716" cy="53106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6" name="Google Shape;116;p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17" name="Google Shape;117;p4"/>
          <p:cNvSpPr/>
          <p:nvPr/>
        </p:nvSpPr>
        <p:spPr>
          <a:xfrm>
            <a:off x="182879" y="882129"/>
            <a:ext cx="47871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2. 프로젝트 특징</a:t>
            </a:r>
            <a:endParaRPr sz="2000">
              <a:solidFill>
                <a:srgbClr val="F4A259"/>
              </a:solidFill>
              <a:latin typeface="Arial"/>
              <a:ea typeface="Arial"/>
              <a:cs typeface="Arial"/>
              <a:sym typeface="Arial"/>
            </a:endParaRPr>
          </a:p>
        </p:txBody>
      </p:sp>
      <p:graphicFrame>
        <p:nvGraphicFramePr>
          <p:cNvPr id="118" name="Google Shape;118;p4"/>
          <p:cNvGraphicFramePr/>
          <p:nvPr/>
        </p:nvGraphicFramePr>
        <p:xfrm>
          <a:off x="1056000" y="2164467"/>
          <a:ext cx="3000000" cy="3000000"/>
        </p:xfrm>
        <a:graphic>
          <a:graphicData uri="http://schemas.openxmlformats.org/drawingml/2006/table">
            <a:tbl>
              <a:tblPr bandRow="1" firstRow="1">
                <a:noFill/>
                <a:tableStyleId>{B9DCDB97-E367-41D2-8B0C-066FE56109E7}</a:tableStyleId>
              </a:tblPr>
              <a:tblGrid>
                <a:gridCol w="1080000"/>
                <a:gridCol w="9000000"/>
              </a:tblGrid>
              <a:tr h="3264050">
                <a:tc>
                  <a:txBody>
                    <a:bodyPr/>
                    <a:lstStyle/>
                    <a:p>
                      <a:pPr indent="0" lvl="0" marL="0" marR="0" rtl="0" algn="ctr">
                        <a:spcBef>
                          <a:spcPts val="0"/>
                        </a:spcBef>
                        <a:spcAft>
                          <a:spcPts val="0"/>
                        </a:spcAft>
                        <a:buNone/>
                      </a:pPr>
                      <a:r>
                        <a:rPr b="1" lang="ko-KR" sz="1500" u="none" cap="none" strike="noStrike">
                          <a:solidFill>
                            <a:schemeClr val="lt1"/>
                          </a:solidFill>
                        </a:rPr>
                        <a:t>사용자</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회원가입을 통해 서비스를 이용할 수 있다.(회원가입을 하지 않으면 주문 이외의 다른 서비스는 이용할 수 없다.)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도서의 주문/환불/취소를 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종이책 주문 외에도 eBook, 바로드림 주문 및 취소/환불 서비스를 이용할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관심있는 도서는 장바구니에 담을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큐레이션 레터 구독 서비스를 신청하면 관리자가 작성한 큐레이션 레터를 이메일로 받을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문제 발생시 채팅상담을 이용하여 실시간으로 문의할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관심카테고리 설정시 추천도서를 확인할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실시간검색어를 확인할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도서 구매를 통해 포인트를 적립, 사용할 수 있고, 포인트 적립내역을 조회할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i="0" lang="ko-KR" sz="1500" u="none" cap="none" strike="noStrike">
                          <a:solidFill>
                            <a:srgbClr val="3F3F3F"/>
                          </a:solidFill>
                        </a:rPr>
                        <a:t> 중고거래게시판을 이용하여 중고책 거래를 할 수 있다.</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04" name="Google Shape;404;p4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05" name="Google Shape;405;p4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주문/결제</a:t>
            </a:r>
            <a:endParaRPr sz="2000">
              <a:solidFill>
                <a:srgbClr val="F4A259"/>
              </a:solidFill>
              <a:latin typeface="Arial"/>
              <a:ea typeface="Arial"/>
              <a:cs typeface="Arial"/>
              <a:sym typeface="Arial"/>
            </a:endParaRPr>
          </a:p>
        </p:txBody>
      </p:sp>
      <p:pic>
        <p:nvPicPr>
          <p:cNvPr id="406" name="Google Shape;406;p40"/>
          <p:cNvPicPr preferRelativeResize="0"/>
          <p:nvPr/>
        </p:nvPicPr>
        <p:blipFill rotWithShape="1">
          <a:blip r:embed="rId3">
            <a:alphaModFix/>
          </a:blip>
          <a:srcRect b="30913" l="14432" r="13311" t="-3171"/>
          <a:stretch/>
        </p:blipFill>
        <p:spPr>
          <a:xfrm>
            <a:off x="3776191" y="979733"/>
            <a:ext cx="4476560" cy="568149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12" name="Google Shape;412;p4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13" name="Google Shape;413;p41"/>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주문/결제</a:t>
            </a:r>
            <a:endParaRPr sz="2000">
              <a:solidFill>
                <a:srgbClr val="F4A259"/>
              </a:solidFill>
              <a:latin typeface="Arial"/>
              <a:ea typeface="Arial"/>
              <a:cs typeface="Arial"/>
              <a:sym typeface="Arial"/>
            </a:endParaRPr>
          </a:p>
        </p:txBody>
      </p:sp>
      <p:pic>
        <p:nvPicPr>
          <p:cNvPr id="414" name="Google Shape;414;p41"/>
          <p:cNvPicPr preferRelativeResize="0"/>
          <p:nvPr/>
        </p:nvPicPr>
        <p:blipFill rotWithShape="1">
          <a:blip r:embed="rId3">
            <a:alphaModFix/>
          </a:blip>
          <a:srcRect b="29300" l="14546" r="14516" t="-238"/>
          <a:stretch/>
        </p:blipFill>
        <p:spPr>
          <a:xfrm>
            <a:off x="3718663" y="1192644"/>
            <a:ext cx="4754674" cy="53875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20" name="Google Shape;420;p4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21" name="Google Shape;421;p42"/>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주문/결제</a:t>
            </a:r>
            <a:endParaRPr sz="2000">
              <a:solidFill>
                <a:srgbClr val="F4A259"/>
              </a:solidFill>
              <a:latin typeface="Arial"/>
              <a:ea typeface="Arial"/>
              <a:cs typeface="Arial"/>
              <a:sym typeface="Arial"/>
            </a:endParaRPr>
          </a:p>
        </p:txBody>
      </p:sp>
      <p:pic>
        <p:nvPicPr>
          <p:cNvPr id="422" name="Google Shape;422;p42"/>
          <p:cNvPicPr preferRelativeResize="0"/>
          <p:nvPr/>
        </p:nvPicPr>
        <p:blipFill rotWithShape="1">
          <a:blip r:embed="rId3">
            <a:alphaModFix/>
          </a:blip>
          <a:srcRect b="29997" l="14400" r="14271" t="-1325"/>
          <a:stretch/>
        </p:blipFill>
        <p:spPr>
          <a:xfrm>
            <a:off x="2910999" y="1282239"/>
            <a:ext cx="6370001" cy="52806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28" name="Google Shape;428;p4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29" name="Google Shape;429;p43"/>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교환/환불/취소 조회</a:t>
            </a:r>
            <a:endParaRPr sz="2000">
              <a:solidFill>
                <a:srgbClr val="F4A259"/>
              </a:solidFill>
              <a:latin typeface="Arial"/>
              <a:ea typeface="Arial"/>
              <a:cs typeface="Arial"/>
              <a:sym typeface="Arial"/>
            </a:endParaRPr>
          </a:p>
        </p:txBody>
      </p:sp>
      <p:pic>
        <p:nvPicPr>
          <p:cNvPr id="430" name="Google Shape;430;p43"/>
          <p:cNvPicPr preferRelativeResize="0"/>
          <p:nvPr/>
        </p:nvPicPr>
        <p:blipFill rotWithShape="1">
          <a:blip r:embed="rId3">
            <a:alphaModFix/>
          </a:blip>
          <a:srcRect b="0" l="0" r="0" t="0"/>
          <a:stretch/>
        </p:blipFill>
        <p:spPr>
          <a:xfrm>
            <a:off x="3546407" y="1676874"/>
            <a:ext cx="5085679" cy="47786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36" name="Google Shape;436;p4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37" name="Google Shape;437;p44"/>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주문교환신청</a:t>
            </a:r>
            <a:endParaRPr sz="2000">
              <a:solidFill>
                <a:srgbClr val="F4A259"/>
              </a:solidFill>
              <a:latin typeface="Arial"/>
              <a:ea typeface="Arial"/>
              <a:cs typeface="Arial"/>
              <a:sym typeface="Arial"/>
            </a:endParaRPr>
          </a:p>
        </p:txBody>
      </p:sp>
      <p:pic>
        <p:nvPicPr>
          <p:cNvPr id="438" name="Google Shape;438;p44"/>
          <p:cNvPicPr preferRelativeResize="0"/>
          <p:nvPr/>
        </p:nvPicPr>
        <p:blipFill rotWithShape="1">
          <a:blip r:embed="rId3">
            <a:alphaModFix/>
          </a:blip>
          <a:srcRect b="0" l="0" r="0" t="0"/>
          <a:stretch/>
        </p:blipFill>
        <p:spPr>
          <a:xfrm>
            <a:off x="3546407" y="2143718"/>
            <a:ext cx="5085679" cy="38449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44" name="Google Shape;444;p4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45" name="Google Shape;445;p45"/>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주문교환신청(회수지정보등록)</a:t>
            </a:r>
            <a:endParaRPr sz="2000">
              <a:solidFill>
                <a:srgbClr val="F4A259"/>
              </a:solidFill>
              <a:latin typeface="Arial"/>
              <a:ea typeface="Arial"/>
              <a:cs typeface="Arial"/>
              <a:sym typeface="Arial"/>
            </a:endParaRPr>
          </a:p>
        </p:txBody>
      </p:sp>
      <p:pic>
        <p:nvPicPr>
          <p:cNvPr id="446" name="Google Shape;446;p45"/>
          <p:cNvPicPr preferRelativeResize="0"/>
          <p:nvPr/>
        </p:nvPicPr>
        <p:blipFill rotWithShape="1">
          <a:blip r:embed="rId3">
            <a:alphaModFix/>
          </a:blip>
          <a:srcRect b="0" l="0" r="0" t="0"/>
          <a:stretch/>
        </p:blipFill>
        <p:spPr>
          <a:xfrm>
            <a:off x="4073847" y="1497392"/>
            <a:ext cx="4044305" cy="478130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52" name="Google Shape;452;p4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53" name="Google Shape;453;p46"/>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메인화면(베스트셀러)</a:t>
            </a:r>
            <a:endParaRPr sz="2000">
              <a:solidFill>
                <a:srgbClr val="F4A259"/>
              </a:solidFill>
              <a:latin typeface="Arial"/>
              <a:ea typeface="Arial"/>
              <a:cs typeface="Arial"/>
              <a:sym typeface="Arial"/>
            </a:endParaRPr>
          </a:p>
        </p:txBody>
      </p:sp>
      <p:pic>
        <p:nvPicPr>
          <p:cNvPr id="454" name="Google Shape;454;p46"/>
          <p:cNvPicPr preferRelativeResize="0"/>
          <p:nvPr/>
        </p:nvPicPr>
        <p:blipFill rotWithShape="1">
          <a:blip r:embed="rId3">
            <a:alphaModFix/>
          </a:blip>
          <a:srcRect b="0" l="0" r="0" t="0"/>
          <a:stretch/>
        </p:blipFill>
        <p:spPr>
          <a:xfrm>
            <a:off x="3416220" y="1282239"/>
            <a:ext cx="5359559" cy="529771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60" name="Google Shape;460;p4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61" name="Google Shape;461;p47"/>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메인화면(추천도서)</a:t>
            </a:r>
            <a:endParaRPr sz="2000">
              <a:solidFill>
                <a:srgbClr val="F4A259"/>
              </a:solidFill>
              <a:latin typeface="Arial"/>
              <a:ea typeface="Arial"/>
              <a:cs typeface="Arial"/>
              <a:sym typeface="Arial"/>
            </a:endParaRPr>
          </a:p>
        </p:txBody>
      </p:sp>
      <p:pic>
        <p:nvPicPr>
          <p:cNvPr id="462" name="Google Shape;462;p47"/>
          <p:cNvPicPr preferRelativeResize="0"/>
          <p:nvPr/>
        </p:nvPicPr>
        <p:blipFill rotWithShape="1">
          <a:blip r:embed="rId3">
            <a:alphaModFix/>
          </a:blip>
          <a:srcRect b="0" l="0" r="0" t="0"/>
          <a:stretch/>
        </p:blipFill>
        <p:spPr>
          <a:xfrm>
            <a:off x="3644902" y="1398713"/>
            <a:ext cx="4902195" cy="535511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68" name="Google Shape;468;p4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69" name="Google Shape;469;p4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메인화면(화제의 신간)</a:t>
            </a:r>
            <a:endParaRPr sz="2000">
              <a:solidFill>
                <a:srgbClr val="F4A259"/>
              </a:solidFill>
              <a:latin typeface="Arial"/>
              <a:ea typeface="Arial"/>
              <a:cs typeface="Arial"/>
              <a:sym typeface="Arial"/>
            </a:endParaRPr>
          </a:p>
        </p:txBody>
      </p:sp>
      <p:pic>
        <p:nvPicPr>
          <p:cNvPr id="470" name="Google Shape;470;p48"/>
          <p:cNvPicPr preferRelativeResize="0"/>
          <p:nvPr/>
        </p:nvPicPr>
        <p:blipFill rotWithShape="1">
          <a:blip r:embed="rId3">
            <a:alphaModFix/>
          </a:blip>
          <a:srcRect b="0" l="0" r="0" t="0"/>
          <a:stretch/>
        </p:blipFill>
        <p:spPr>
          <a:xfrm>
            <a:off x="3644902" y="1477923"/>
            <a:ext cx="4902195" cy="519669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76" name="Google Shape;476;p4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77" name="Google Shape;477;p4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메인화면(월간베스트)</a:t>
            </a:r>
            <a:endParaRPr sz="2000">
              <a:solidFill>
                <a:srgbClr val="F4A259"/>
              </a:solidFill>
              <a:latin typeface="Arial"/>
              <a:ea typeface="Arial"/>
              <a:cs typeface="Arial"/>
              <a:sym typeface="Arial"/>
            </a:endParaRPr>
          </a:p>
        </p:txBody>
      </p:sp>
      <p:pic>
        <p:nvPicPr>
          <p:cNvPr id="478" name="Google Shape;478;p49"/>
          <p:cNvPicPr preferRelativeResize="0"/>
          <p:nvPr/>
        </p:nvPicPr>
        <p:blipFill rotWithShape="1">
          <a:blip r:embed="rId3">
            <a:alphaModFix/>
          </a:blip>
          <a:srcRect b="0" l="0" r="0" t="0"/>
          <a:stretch/>
        </p:blipFill>
        <p:spPr>
          <a:xfrm>
            <a:off x="2058032" y="2448487"/>
            <a:ext cx="8075935" cy="24274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4" name="Google Shape;124;p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25" name="Google Shape;125;p5"/>
          <p:cNvSpPr/>
          <p:nvPr/>
        </p:nvSpPr>
        <p:spPr>
          <a:xfrm>
            <a:off x="182879" y="882129"/>
            <a:ext cx="47871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2. 프로젝트 특징</a:t>
            </a:r>
            <a:endParaRPr sz="2000">
              <a:solidFill>
                <a:srgbClr val="F4A259"/>
              </a:solidFill>
              <a:latin typeface="Arial"/>
              <a:ea typeface="Arial"/>
              <a:cs typeface="Arial"/>
              <a:sym typeface="Arial"/>
            </a:endParaRPr>
          </a:p>
        </p:txBody>
      </p:sp>
      <p:graphicFrame>
        <p:nvGraphicFramePr>
          <p:cNvPr id="126" name="Google Shape;126;p5"/>
          <p:cNvGraphicFramePr/>
          <p:nvPr/>
        </p:nvGraphicFramePr>
        <p:xfrm>
          <a:off x="1056000" y="1752035"/>
          <a:ext cx="3000000" cy="3000000"/>
        </p:xfrm>
        <a:graphic>
          <a:graphicData uri="http://schemas.openxmlformats.org/drawingml/2006/table">
            <a:tbl>
              <a:tblPr bandRow="1" firstRow="1">
                <a:noFill/>
                <a:tableStyleId>{B9DCDB97-E367-41D2-8B0C-066FE56109E7}</a:tableStyleId>
              </a:tblPr>
              <a:tblGrid>
                <a:gridCol w="1080000"/>
                <a:gridCol w="9000000"/>
              </a:tblGrid>
              <a:tr h="4127900">
                <a:tc>
                  <a:txBody>
                    <a:bodyPr/>
                    <a:lstStyle/>
                    <a:p>
                      <a:pPr indent="0" lvl="0" marL="0" marR="0" rtl="0" algn="ctr">
                        <a:spcBef>
                          <a:spcPts val="0"/>
                        </a:spcBef>
                        <a:spcAft>
                          <a:spcPts val="0"/>
                        </a:spcAft>
                        <a:buNone/>
                      </a:pPr>
                      <a:r>
                        <a:rPr b="1" lang="ko-KR" sz="1500" u="none" cap="none" strike="noStrike">
                          <a:solidFill>
                            <a:schemeClr val="lt1"/>
                          </a:solidFill>
                        </a:rPr>
                        <a:t>관리자</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342900" lvl="0" marL="342900" marR="0" rtl="0" algn="l">
                        <a:lnSpc>
                          <a:spcPct val="150000"/>
                        </a:lnSpc>
                        <a:spcBef>
                          <a:spcPts val="0"/>
                        </a:spcBef>
                        <a:spcAft>
                          <a:spcPts val="0"/>
                        </a:spcAft>
                        <a:buClr>
                          <a:srgbClr val="3F3F3F"/>
                        </a:buClr>
                        <a:buSzPts val="1500"/>
                        <a:buFont typeface="Malgun Gothic"/>
                        <a:buAutoNum type="arabicPeriod"/>
                      </a:pPr>
                      <a:r>
                        <a:rPr b="0" lang="ko-KR" sz="1500" u="none" cap="none" strike="noStrike">
                          <a:solidFill>
                            <a:srgbClr val="3F3F3F"/>
                          </a:solidFill>
                        </a:rPr>
                        <a:t>관리자는 서비스를 이용하기 전 로그인을 해야 한다.(로그인하지 않고서는 어떤 메뉴도 접근할 수 없다.)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lang="ko-KR" sz="1500" u="none" cap="none" strike="noStrike">
                          <a:solidFill>
                            <a:srgbClr val="3F3F3F"/>
                          </a:solidFill>
                        </a:rPr>
                        <a:t>도서 관리, eBook 관리를 통해 소장중인 도서, eBook을 관리할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lang="ko-KR" sz="1500" u="none" cap="none" strike="noStrike">
                          <a:solidFill>
                            <a:srgbClr val="3F3F3F"/>
                          </a:solidFill>
                        </a:rPr>
                        <a:t>주문 관리메뉴를 통해 주문내역/배송내역을 조회하고 주문상태를 수정할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lang="ko-KR" sz="1500" u="none" cap="none" strike="noStrike">
                          <a:solidFill>
                            <a:srgbClr val="3F3F3F"/>
                          </a:solidFill>
                        </a:rPr>
                        <a:t>주문 관리메뉴를 통해 취소/교환/환불내역을 조회할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lang="ko-KR" sz="1500" u="none" cap="none" strike="noStrike">
                          <a:solidFill>
                            <a:srgbClr val="3F3F3F"/>
                          </a:solidFill>
                        </a:rPr>
                        <a:t>통계메뉴를 통해 주문유형별 매출액, 매출비중, 연령대별 주문건수, 고객 성별비중 등의 통계데이터를 확인할 수 있고, 원하는 날짜 설정을 통한 조회도 가능하다.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lang="ko-KR" sz="1500" u="none" cap="none" strike="noStrike">
                          <a:solidFill>
                            <a:srgbClr val="3F3F3F"/>
                          </a:solidFill>
                        </a:rPr>
                        <a:t>고객 관리 메뉴를 통해 고객정보를 조회하고 상태를 관리할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lang="ko-KR" sz="1500" u="none" cap="none" strike="noStrike">
                          <a:solidFill>
                            <a:srgbClr val="3F3F3F"/>
                          </a:solidFill>
                        </a:rPr>
                        <a:t>고객 관리 메뉴를 통해 큐레이션레터 전송내역을 확인하고, 원하는 회원에게 큐레이션 레터를 전송할 수 있다.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lang="ko-KR" sz="1500" u="none" cap="none" strike="noStrike">
                          <a:solidFill>
                            <a:srgbClr val="3F3F3F"/>
                          </a:solidFill>
                        </a:rPr>
                        <a:t>독후감게시판 메뉴에서 우수독후감 선정을 할 수 있고, 우수독후감으로 선정된 글의 작성자는 포인트를 받는다.</a:t>
                      </a:r>
                      <a:endParaRPr/>
                    </a:p>
                    <a:p>
                      <a:pPr indent="-342900" lvl="0" marL="342900" marR="0" rtl="0" algn="l">
                        <a:lnSpc>
                          <a:spcPct val="150000"/>
                        </a:lnSpc>
                        <a:spcBef>
                          <a:spcPts val="0"/>
                        </a:spcBef>
                        <a:spcAft>
                          <a:spcPts val="0"/>
                        </a:spcAft>
                        <a:buClr>
                          <a:srgbClr val="3F3F3F"/>
                        </a:buClr>
                        <a:buSzPts val="1500"/>
                        <a:buFont typeface="Malgun Gothic"/>
                        <a:buAutoNum type="arabicPeriod"/>
                      </a:pPr>
                      <a:r>
                        <a:rPr b="0" lang="ko-KR" sz="1500" u="none" cap="none" strike="noStrike">
                          <a:solidFill>
                            <a:srgbClr val="3F3F3F"/>
                          </a:solidFill>
                        </a:rPr>
                        <a:t>중고거래게시판을 썸네일 형태로 조회할 수 있고, 정책에 위반되는 글이나 댓글을 삭제할 수 있다.</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84" name="Google Shape;484;p5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85" name="Google Shape;485;p5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공지사항</a:t>
            </a:r>
            <a:endParaRPr sz="2000">
              <a:solidFill>
                <a:srgbClr val="F4A259"/>
              </a:solidFill>
              <a:latin typeface="Arial"/>
              <a:ea typeface="Arial"/>
              <a:cs typeface="Arial"/>
              <a:sym typeface="Arial"/>
            </a:endParaRPr>
          </a:p>
        </p:txBody>
      </p:sp>
      <p:pic>
        <p:nvPicPr>
          <p:cNvPr id="486" name="Google Shape;486;p50"/>
          <p:cNvPicPr preferRelativeResize="0"/>
          <p:nvPr/>
        </p:nvPicPr>
        <p:blipFill rotWithShape="1">
          <a:blip r:embed="rId3">
            <a:alphaModFix/>
          </a:blip>
          <a:srcRect b="0" l="0" r="0" t="0"/>
          <a:stretch/>
        </p:blipFill>
        <p:spPr>
          <a:xfrm>
            <a:off x="2420364" y="1282239"/>
            <a:ext cx="7351272" cy="536694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92" name="Google Shape;492;p5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493" name="Google Shape;493;p51"/>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공지사항</a:t>
            </a:r>
            <a:endParaRPr sz="2000">
              <a:solidFill>
                <a:srgbClr val="F4A259"/>
              </a:solidFill>
              <a:latin typeface="Arial"/>
              <a:ea typeface="Arial"/>
              <a:cs typeface="Arial"/>
              <a:sym typeface="Arial"/>
            </a:endParaRPr>
          </a:p>
        </p:txBody>
      </p:sp>
      <p:pic>
        <p:nvPicPr>
          <p:cNvPr id="494" name="Google Shape;494;p51"/>
          <p:cNvPicPr preferRelativeResize="0"/>
          <p:nvPr/>
        </p:nvPicPr>
        <p:blipFill rotWithShape="1">
          <a:blip r:embed="rId3">
            <a:alphaModFix/>
          </a:blip>
          <a:srcRect b="0" l="0" r="0" t="0"/>
          <a:stretch/>
        </p:blipFill>
        <p:spPr>
          <a:xfrm>
            <a:off x="1862518" y="1497392"/>
            <a:ext cx="8473674" cy="501309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00" name="Google Shape;500;p5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01" name="Google Shape;501;p52"/>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검색 및 실시간검색순위</a:t>
            </a:r>
            <a:endParaRPr sz="2000">
              <a:solidFill>
                <a:srgbClr val="F4A259"/>
              </a:solidFill>
              <a:latin typeface="Arial"/>
              <a:ea typeface="Arial"/>
              <a:cs typeface="Arial"/>
              <a:sym typeface="Arial"/>
            </a:endParaRPr>
          </a:p>
        </p:txBody>
      </p:sp>
      <p:pic>
        <p:nvPicPr>
          <p:cNvPr id="502" name="Google Shape;502;p52"/>
          <p:cNvPicPr preferRelativeResize="0"/>
          <p:nvPr/>
        </p:nvPicPr>
        <p:blipFill rotWithShape="1">
          <a:blip r:embed="rId3">
            <a:alphaModFix/>
          </a:blip>
          <a:srcRect b="0" l="0" r="0" t="0"/>
          <a:stretch/>
        </p:blipFill>
        <p:spPr>
          <a:xfrm>
            <a:off x="1993806" y="1795947"/>
            <a:ext cx="8107078" cy="430391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08" name="Google Shape;508;p5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09" name="Google Shape;509;p53"/>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상단메뉴(베스트도서)</a:t>
            </a:r>
            <a:endParaRPr sz="2000">
              <a:solidFill>
                <a:srgbClr val="F4A259"/>
              </a:solidFill>
              <a:latin typeface="Arial"/>
              <a:ea typeface="Arial"/>
              <a:cs typeface="Arial"/>
              <a:sym typeface="Arial"/>
            </a:endParaRPr>
          </a:p>
        </p:txBody>
      </p:sp>
      <p:pic>
        <p:nvPicPr>
          <p:cNvPr id="510" name="Google Shape;510;p53"/>
          <p:cNvPicPr preferRelativeResize="0"/>
          <p:nvPr/>
        </p:nvPicPr>
        <p:blipFill rotWithShape="1">
          <a:blip r:embed="rId3">
            <a:alphaModFix/>
          </a:blip>
          <a:srcRect b="0" l="0" r="0" t="0"/>
          <a:stretch/>
        </p:blipFill>
        <p:spPr>
          <a:xfrm>
            <a:off x="2838726" y="1282239"/>
            <a:ext cx="6514548" cy="549066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16" name="Google Shape;516;p5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17" name="Google Shape;517;p54"/>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상단메뉴(신간도서)</a:t>
            </a:r>
            <a:endParaRPr sz="2000">
              <a:solidFill>
                <a:srgbClr val="F4A259"/>
              </a:solidFill>
              <a:latin typeface="Arial"/>
              <a:ea typeface="Arial"/>
              <a:cs typeface="Arial"/>
              <a:sym typeface="Arial"/>
            </a:endParaRPr>
          </a:p>
        </p:txBody>
      </p:sp>
      <p:pic>
        <p:nvPicPr>
          <p:cNvPr id="518" name="Google Shape;518;p54"/>
          <p:cNvPicPr preferRelativeResize="0"/>
          <p:nvPr/>
        </p:nvPicPr>
        <p:blipFill rotWithShape="1">
          <a:blip r:embed="rId3">
            <a:alphaModFix/>
          </a:blip>
          <a:srcRect b="0" l="0" r="0" t="0"/>
          <a:stretch/>
        </p:blipFill>
        <p:spPr>
          <a:xfrm>
            <a:off x="2868279" y="1282239"/>
            <a:ext cx="6455442" cy="524832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24" name="Google Shape;524;p5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25" name="Google Shape;525;p55"/>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상단메뉴(국내도서)</a:t>
            </a:r>
            <a:endParaRPr sz="2000">
              <a:solidFill>
                <a:srgbClr val="F4A259"/>
              </a:solidFill>
              <a:latin typeface="Arial"/>
              <a:ea typeface="Arial"/>
              <a:cs typeface="Arial"/>
              <a:sym typeface="Arial"/>
            </a:endParaRPr>
          </a:p>
        </p:txBody>
      </p:sp>
      <p:pic>
        <p:nvPicPr>
          <p:cNvPr id="526" name="Google Shape;526;p55"/>
          <p:cNvPicPr preferRelativeResize="0"/>
          <p:nvPr/>
        </p:nvPicPr>
        <p:blipFill rotWithShape="1">
          <a:blip r:embed="rId3">
            <a:alphaModFix/>
          </a:blip>
          <a:srcRect b="5589" l="2010" r="3803" t="225"/>
          <a:stretch/>
        </p:blipFill>
        <p:spPr>
          <a:xfrm>
            <a:off x="1797025" y="1497392"/>
            <a:ext cx="8597950" cy="483634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32" name="Google Shape;532;p5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33" name="Google Shape;533;p56"/>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국내도서 조회</a:t>
            </a:r>
            <a:endParaRPr sz="2000">
              <a:solidFill>
                <a:srgbClr val="F4A259"/>
              </a:solidFill>
              <a:latin typeface="Arial"/>
              <a:ea typeface="Arial"/>
              <a:cs typeface="Arial"/>
              <a:sym typeface="Arial"/>
            </a:endParaRPr>
          </a:p>
        </p:txBody>
      </p:sp>
      <p:pic>
        <p:nvPicPr>
          <p:cNvPr id="534" name="Google Shape;534;p56"/>
          <p:cNvPicPr preferRelativeResize="0"/>
          <p:nvPr/>
        </p:nvPicPr>
        <p:blipFill rotWithShape="1">
          <a:blip r:embed="rId3">
            <a:alphaModFix/>
          </a:blip>
          <a:srcRect b="10569" l="5355" r="5582" t="0"/>
          <a:stretch/>
        </p:blipFill>
        <p:spPr>
          <a:xfrm>
            <a:off x="1898247" y="1497392"/>
            <a:ext cx="8496727" cy="479923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40" name="Google Shape;540;p5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41" name="Google Shape;541;p57"/>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국내도서 조회(카테고리 선택)</a:t>
            </a:r>
            <a:endParaRPr sz="2000">
              <a:solidFill>
                <a:srgbClr val="F4A259"/>
              </a:solidFill>
              <a:latin typeface="Arial"/>
              <a:ea typeface="Arial"/>
              <a:cs typeface="Arial"/>
              <a:sym typeface="Arial"/>
            </a:endParaRPr>
          </a:p>
        </p:txBody>
      </p:sp>
      <p:pic>
        <p:nvPicPr>
          <p:cNvPr id="542" name="Google Shape;542;p57"/>
          <p:cNvPicPr preferRelativeResize="0"/>
          <p:nvPr/>
        </p:nvPicPr>
        <p:blipFill rotWithShape="1">
          <a:blip r:embed="rId3">
            <a:alphaModFix/>
          </a:blip>
          <a:srcRect b="13211" l="7181" r="6030" t="0"/>
          <a:stretch/>
        </p:blipFill>
        <p:spPr>
          <a:xfrm>
            <a:off x="1898247" y="1507306"/>
            <a:ext cx="8496727" cy="477940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48" name="Google Shape;548;p5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49" name="Google Shape;549;p5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국내도서 상세조회</a:t>
            </a:r>
            <a:endParaRPr sz="2000">
              <a:solidFill>
                <a:srgbClr val="F4A259"/>
              </a:solidFill>
              <a:latin typeface="Arial"/>
              <a:ea typeface="Arial"/>
              <a:cs typeface="Arial"/>
              <a:sym typeface="Arial"/>
            </a:endParaRPr>
          </a:p>
        </p:txBody>
      </p:sp>
      <p:pic>
        <p:nvPicPr>
          <p:cNvPr id="550" name="Google Shape;550;p58"/>
          <p:cNvPicPr preferRelativeResize="0"/>
          <p:nvPr/>
        </p:nvPicPr>
        <p:blipFill rotWithShape="1">
          <a:blip r:embed="rId3">
            <a:alphaModFix/>
          </a:blip>
          <a:srcRect b="56760" l="-23" r="-729" t="44"/>
          <a:stretch/>
        </p:blipFill>
        <p:spPr>
          <a:xfrm>
            <a:off x="2253205" y="1497392"/>
            <a:ext cx="7685589" cy="509286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56" name="Google Shape;556;p5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57" name="Google Shape;557;p5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국내도서 상세조회</a:t>
            </a:r>
            <a:endParaRPr sz="2000">
              <a:solidFill>
                <a:srgbClr val="F4A259"/>
              </a:solidFill>
              <a:latin typeface="Arial"/>
              <a:ea typeface="Arial"/>
              <a:cs typeface="Arial"/>
              <a:sym typeface="Arial"/>
            </a:endParaRPr>
          </a:p>
        </p:txBody>
      </p:sp>
      <p:pic>
        <p:nvPicPr>
          <p:cNvPr id="558" name="Google Shape;558;p59"/>
          <p:cNvPicPr preferRelativeResize="0"/>
          <p:nvPr/>
        </p:nvPicPr>
        <p:blipFill rotWithShape="1">
          <a:blip r:embed="rId3">
            <a:alphaModFix/>
          </a:blip>
          <a:srcRect b="5005" l="-20" r="-760" t="46432"/>
          <a:stretch/>
        </p:blipFill>
        <p:spPr>
          <a:xfrm>
            <a:off x="2621106" y="1497392"/>
            <a:ext cx="6949788" cy="51755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32" name="Google Shape;132;p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33" name="Google Shape;133;p6"/>
          <p:cNvSpPr/>
          <p:nvPr/>
        </p:nvSpPr>
        <p:spPr>
          <a:xfrm>
            <a:off x="182879" y="882129"/>
            <a:ext cx="47871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3. 개발환경</a:t>
            </a:r>
            <a:endParaRPr sz="2000">
              <a:solidFill>
                <a:srgbClr val="F4A259"/>
              </a:solidFill>
              <a:latin typeface="Arial"/>
              <a:ea typeface="Arial"/>
              <a:cs typeface="Arial"/>
              <a:sym typeface="Arial"/>
            </a:endParaRPr>
          </a:p>
        </p:txBody>
      </p:sp>
      <p:graphicFrame>
        <p:nvGraphicFramePr>
          <p:cNvPr id="134" name="Google Shape;134;p6"/>
          <p:cNvGraphicFramePr/>
          <p:nvPr/>
        </p:nvGraphicFramePr>
        <p:xfrm>
          <a:off x="2974109" y="2090698"/>
          <a:ext cx="3000000" cy="3000000"/>
        </p:xfrm>
        <a:graphic>
          <a:graphicData uri="http://schemas.openxmlformats.org/drawingml/2006/table">
            <a:tbl>
              <a:tblPr bandRow="1" firstRow="1">
                <a:noFill/>
                <a:tableStyleId>{B9DCDB97-E367-41D2-8B0C-066FE56109E7}</a:tableStyleId>
              </a:tblPr>
              <a:tblGrid>
                <a:gridCol w="1874975"/>
                <a:gridCol w="4368800"/>
              </a:tblGrid>
              <a:tr h="723125">
                <a:tc>
                  <a:txBody>
                    <a:bodyPr/>
                    <a:lstStyle/>
                    <a:p>
                      <a:pPr indent="0" lvl="0" marL="0" marR="0" rtl="0" algn="ctr">
                        <a:spcBef>
                          <a:spcPts val="0"/>
                        </a:spcBef>
                        <a:spcAft>
                          <a:spcPts val="0"/>
                        </a:spcAft>
                        <a:buNone/>
                      </a:pPr>
                      <a:r>
                        <a:rPr b="1" lang="ko-KR" sz="1500" u="none" cap="none" strike="noStrike">
                          <a:solidFill>
                            <a:schemeClr val="lt1"/>
                          </a:solidFill>
                        </a:rPr>
                        <a:t>운영체제</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rgbClr val="3F3F3F"/>
                        </a:buClr>
                        <a:buSzPts val="1500"/>
                        <a:buFont typeface="Malgun Gothic"/>
                        <a:buNone/>
                      </a:pPr>
                      <a:r>
                        <a:rPr b="0" i="0" lang="ko-KR" sz="1500" u="none" cap="none" strike="noStrike">
                          <a:solidFill>
                            <a:srgbClr val="3F3F3F"/>
                          </a:solidFill>
                        </a:rPr>
                        <a:t>Windows10</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23125">
                <a:tc>
                  <a:txBody>
                    <a:bodyPr/>
                    <a:lstStyle/>
                    <a:p>
                      <a:pPr indent="0" lvl="0" marL="0" marR="0" rtl="0" algn="ctr">
                        <a:spcBef>
                          <a:spcPts val="0"/>
                        </a:spcBef>
                        <a:spcAft>
                          <a:spcPts val="0"/>
                        </a:spcAft>
                        <a:buNone/>
                      </a:pPr>
                      <a:r>
                        <a:rPr b="1" lang="ko-KR" sz="1500" u="none" cap="none" strike="noStrike">
                          <a:solidFill>
                            <a:schemeClr val="lt1"/>
                          </a:solidFill>
                        </a:rPr>
                        <a:t>언어</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rgbClr val="3F3F3F"/>
                        </a:buClr>
                        <a:buSzPts val="1500"/>
                        <a:buFont typeface="Malgun Gothic"/>
                        <a:buNone/>
                      </a:pPr>
                      <a:r>
                        <a:rPr lang="ko-KR" sz="1500" u="none" cap="none" strike="noStrike">
                          <a:solidFill>
                            <a:srgbClr val="3F3F3F"/>
                          </a:solidFill>
                        </a:rPr>
                        <a:t>JAVA(JDK 1.8)</a:t>
                      </a:r>
                      <a:endParaRPr sz="1500" u="none" cap="none" strike="noStrike">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23125">
                <a:tc>
                  <a:txBody>
                    <a:bodyPr/>
                    <a:lstStyle/>
                    <a:p>
                      <a:pPr indent="0" lvl="0" marL="0" marR="0" rtl="0" algn="ctr">
                        <a:spcBef>
                          <a:spcPts val="0"/>
                        </a:spcBef>
                        <a:spcAft>
                          <a:spcPts val="0"/>
                        </a:spcAft>
                        <a:buNone/>
                      </a:pPr>
                      <a:r>
                        <a:rPr b="1" lang="ko-KR" sz="1500" u="none" cap="none" strike="noStrike">
                          <a:solidFill>
                            <a:schemeClr val="lt1"/>
                          </a:solidFill>
                        </a:rPr>
                        <a:t>IDE</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rgbClr val="3F3F3F"/>
                        </a:buClr>
                        <a:buSzPts val="1500"/>
                        <a:buFont typeface="Malgun Gothic"/>
                        <a:buNone/>
                      </a:pPr>
                      <a:r>
                        <a:rPr b="0" i="0" lang="ko-KR" sz="1500" u="none" cap="none" strike="noStrike">
                          <a:solidFill>
                            <a:srgbClr val="3F3F3F"/>
                          </a:solidFill>
                        </a:rPr>
                        <a:t>Eclipse</a:t>
                      </a:r>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23125">
                <a:tc>
                  <a:txBody>
                    <a:bodyPr/>
                    <a:lstStyle/>
                    <a:p>
                      <a:pPr indent="0" lvl="0" marL="0" marR="0" rtl="0" algn="ctr">
                        <a:spcBef>
                          <a:spcPts val="0"/>
                        </a:spcBef>
                        <a:spcAft>
                          <a:spcPts val="0"/>
                        </a:spcAft>
                        <a:buNone/>
                      </a:pPr>
                      <a:r>
                        <a:rPr b="1" lang="ko-KR" sz="1500" u="none" cap="none" strike="noStrike">
                          <a:solidFill>
                            <a:schemeClr val="lt1"/>
                          </a:solidFill>
                        </a:rPr>
                        <a:t>DB</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rgbClr val="3F3F3F"/>
                        </a:buClr>
                        <a:buSzPts val="1500"/>
                        <a:buFont typeface="Malgun Gothic"/>
                        <a:buNone/>
                      </a:pPr>
                      <a:r>
                        <a:rPr lang="ko-KR" sz="1500" u="none" cap="none" strike="noStrike">
                          <a:solidFill>
                            <a:srgbClr val="3F3F3F"/>
                          </a:solidFill>
                        </a:rPr>
                        <a:t>Oracle</a:t>
                      </a:r>
                      <a:endParaRPr sz="1500" u="none" cap="none" strike="noStrike">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723125">
                <a:tc>
                  <a:txBody>
                    <a:bodyPr/>
                    <a:lstStyle/>
                    <a:p>
                      <a:pPr indent="0" lvl="0" marL="0" marR="0" rtl="0" algn="ctr">
                        <a:spcBef>
                          <a:spcPts val="0"/>
                        </a:spcBef>
                        <a:spcAft>
                          <a:spcPts val="0"/>
                        </a:spcAft>
                        <a:buNone/>
                      </a:pPr>
                      <a:r>
                        <a:rPr b="1" lang="ko-KR" sz="1500" u="none" cap="none" strike="noStrike">
                          <a:solidFill>
                            <a:schemeClr val="lt1"/>
                          </a:solidFill>
                        </a:rPr>
                        <a:t>서버</a:t>
                      </a:r>
                      <a:endParaRPr b="1" sz="1500" u="none" cap="none" strike="noStrike">
                        <a:solidFill>
                          <a:schemeClr val="lt1"/>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5B8E7D"/>
                    </a:solidFill>
                  </a:tcPr>
                </a:tc>
                <a:tc>
                  <a:txBody>
                    <a:bodyPr/>
                    <a:lstStyle/>
                    <a:p>
                      <a:pPr indent="0" lvl="0" marL="0" marR="0" rtl="0" algn="ctr">
                        <a:spcBef>
                          <a:spcPts val="0"/>
                        </a:spcBef>
                        <a:spcAft>
                          <a:spcPts val="0"/>
                        </a:spcAft>
                        <a:buClr>
                          <a:srgbClr val="3F3F3F"/>
                        </a:buClr>
                        <a:buSzPts val="1500"/>
                        <a:buFont typeface="Malgun Gothic"/>
                        <a:buNone/>
                      </a:pPr>
                      <a:r>
                        <a:rPr lang="ko-KR" sz="1500" u="none" cap="none" strike="noStrike">
                          <a:solidFill>
                            <a:srgbClr val="3F3F3F"/>
                          </a:solidFill>
                        </a:rPr>
                        <a:t>Apache Tomcat 8.5</a:t>
                      </a:r>
                      <a:endParaRPr sz="1500" u="none" cap="none" strike="noStrike">
                        <a:solidFill>
                          <a:srgbClr val="3F3F3F"/>
                        </a:solidFill>
                      </a:endParaRPr>
                    </a:p>
                  </a:txBody>
                  <a:tcPr marT="45725" marB="45725" marR="91450" marL="914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64" name="Google Shape;564;p6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65" name="Google Shape;565;p6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상단메뉴(해외도서)</a:t>
            </a:r>
            <a:endParaRPr sz="2000">
              <a:solidFill>
                <a:srgbClr val="F4A259"/>
              </a:solidFill>
              <a:latin typeface="Arial"/>
              <a:ea typeface="Arial"/>
              <a:cs typeface="Arial"/>
              <a:sym typeface="Arial"/>
            </a:endParaRPr>
          </a:p>
        </p:txBody>
      </p:sp>
      <p:pic>
        <p:nvPicPr>
          <p:cNvPr id="566" name="Google Shape;566;p60"/>
          <p:cNvPicPr preferRelativeResize="0"/>
          <p:nvPr/>
        </p:nvPicPr>
        <p:blipFill rotWithShape="1">
          <a:blip r:embed="rId3">
            <a:alphaModFix/>
          </a:blip>
          <a:srcRect b="0" l="0" r="0" t="0"/>
          <a:stretch/>
        </p:blipFill>
        <p:spPr>
          <a:xfrm>
            <a:off x="1506638" y="1282239"/>
            <a:ext cx="9178724" cy="516303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72" name="Google Shape;572;p6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73" name="Google Shape;573;p61"/>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해외도서 조회(카테고리 선택)</a:t>
            </a:r>
            <a:endParaRPr sz="2000">
              <a:solidFill>
                <a:srgbClr val="F4A259"/>
              </a:solidFill>
              <a:latin typeface="Arial"/>
              <a:ea typeface="Arial"/>
              <a:cs typeface="Arial"/>
              <a:sym typeface="Arial"/>
            </a:endParaRPr>
          </a:p>
        </p:txBody>
      </p:sp>
      <p:pic>
        <p:nvPicPr>
          <p:cNvPr id="574" name="Google Shape;574;p61"/>
          <p:cNvPicPr preferRelativeResize="0"/>
          <p:nvPr/>
        </p:nvPicPr>
        <p:blipFill rotWithShape="1">
          <a:blip r:embed="rId3">
            <a:alphaModFix/>
          </a:blip>
          <a:srcRect b="0" l="0" r="0" t="0"/>
          <a:stretch/>
        </p:blipFill>
        <p:spPr>
          <a:xfrm>
            <a:off x="1437190" y="1282239"/>
            <a:ext cx="9317620" cy="524116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80" name="Google Shape;580;p6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81" name="Google Shape;581;p62"/>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상단메뉴(eBook도서)</a:t>
            </a:r>
            <a:endParaRPr sz="2000">
              <a:solidFill>
                <a:srgbClr val="F4A259"/>
              </a:solidFill>
              <a:latin typeface="Arial"/>
              <a:ea typeface="Arial"/>
              <a:cs typeface="Arial"/>
              <a:sym typeface="Arial"/>
            </a:endParaRPr>
          </a:p>
        </p:txBody>
      </p:sp>
      <p:pic>
        <p:nvPicPr>
          <p:cNvPr id="582" name="Google Shape;582;p62"/>
          <p:cNvPicPr preferRelativeResize="0"/>
          <p:nvPr/>
        </p:nvPicPr>
        <p:blipFill rotWithShape="1">
          <a:blip r:embed="rId3">
            <a:alphaModFix/>
          </a:blip>
          <a:srcRect b="0" l="0" r="0" t="0"/>
          <a:stretch/>
        </p:blipFill>
        <p:spPr>
          <a:xfrm>
            <a:off x="1442977" y="1282239"/>
            <a:ext cx="9306046" cy="52346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88" name="Google Shape;588;p6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89" name="Google Shape;589;p63"/>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eBook도서 상세조회</a:t>
            </a:r>
            <a:endParaRPr sz="2000">
              <a:solidFill>
                <a:srgbClr val="F4A259"/>
              </a:solidFill>
              <a:latin typeface="Arial"/>
              <a:ea typeface="Arial"/>
              <a:cs typeface="Arial"/>
              <a:sym typeface="Arial"/>
            </a:endParaRPr>
          </a:p>
        </p:txBody>
      </p:sp>
      <p:pic>
        <p:nvPicPr>
          <p:cNvPr id="590" name="Google Shape;590;p63"/>
          <p:cNvPicPr preferRelativeResize="0"/>
          <p:nvPr/>
        </p:nvPicPr>
        <p:blipFill rotWithShape="1">
          <a:blip r:embed="rId3">
            <a:alphaModFix/>
          </a:blip>
          <a:srcRect b="58312" l="0" r="0" t="0"/>
          <a:stretch/>
        </p:blipFill>
        <p:spPr>
          <a:xfrm>
            <a:off x="1679680" y="1282239"/>
            <a:ext cx="8832640" cy="518800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96" name="Google Shape;596;p6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597" name="Google Shape;597;p64"/>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상단메뉴(중고게시판)</a:t>
            </a:r>
            <a:endParaRPr sz="2000">
              <a:solidFill>
                <a:srgbClr val="F4A259"/>
              </a:solidFill>
              <a:latin typeface="Arial"/>
              <a:ea typeface="Arial"/>
              <a:cs typeface="Arial"/>
              <a:sym typeface="Arial"/>
            </a:endParaRPr>
          </a:p>
        </p:txBody>
      </p:sp>
      <p:pic>
        <p:nvPicPr>
          <p:cNvPr id="598" name="Google Shape;598;p64"/>
          <p:cNvPicPr preferRelativeResize="0"/>
          <p:nvPr/>
        </p:nvPicPr>
        <p:blipFill rotWithShape="1">
          <a:blip r:embed="rId3">
            <a:alphaModFix/>
          </a:blip>
          <a:srcRect b="0" l="0" r="0" t="0"/>
          <a:stretch/>
        </p:blipFill>
        <p:spPr>
          <a:xfrm>
            <a:off x="3047437" y="1282239"/>
            <a:ext cx="6097125" cy="52442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04" name="Google Shape;604;p6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05" name="Google Shape;605;p65"/>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상단메뉴(중고게시판)</a:t>
            </a:r>
            <a:endParaRPr sz="2000">
              <a:solidFill>
                <a:srgbClr val="F4A259"/>
              </a:solidFill>
              <a:latin typeface="Arial"/>
              <a:ea typeface="Arial"/>
              <a:cs typeface="Arial"/>
              <a:sym typeface="Arial"/>
            </a:endParaRPr>
          </a:p>
        </p:txBody>
      </p:sp>
      <p:pic>
        <p:nvPicPr>
          <p:cNvPr id="606" name="Google Shape;606;p65"/>
          <p:cNvPicPr preferRelativeResize="0"/>
          <p:nvPr/>
        </p:nvPicPr>
        <p:blipFill rotWithShape="1">
          <a:blip r:embed="rId3">
            <a:alphaModFix/>
          </a:blip>
          <a:srcRect b="0" l="0" r="0" t="0"/>
          <a:stretch/>
        </p:blipFill>
        <p:spPr>
          <a:xfrm>
            <a:off x="3024614" y="1282239"/>
            <a:ext cx="6142771" cy="533079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12" name="Google Shape;612;p6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13" name="Google Shape;613;p66"/>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상단메뉴(중고게시판)</a:t>
            </a:r>
            <a:endParaRPr sz="2000">
              <a:solidFill>
                <a:srgbClr val="F4A259"/>
              </a:solidFill>
              <a:latin typeface="Arial"/>
              <a:ea typeface="Arial"/>
              <a:cs typeface="Arial"/>
              <a:sym typeface="Arial"/>
            </a:endParaRPr>
          </a:p>
        </p:txBody>
      </p:sp>
      <p:pic>
        <p:nvPicPr>
          <p:cNvPr id="614" name="Google Shape;614;p66"/>
          <p:cNvPicPr preferRelativeResize="0"/>
          <p:nvPr/>
        </p:nvPicPr>
        <p:blipFill rotWithShape="1">
          <a:blip r:embed="rId3">
            <a:alphaModFix/>
          </a:blip>
          <a:srcRect b="0" l="0" r="0" t="0"/>
          <a:stretch/>
        </p:blipFill>
        <p:spPr>
          <a:xfrm>
            <a:off x="3489969" y="1408958"/>
            <a:ext cx="5212061" cy="527713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20" name="Google Shape;620;p6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21" name="Google Shape;621;p67"/>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상단메뉴(중고게시판)</a:t>
            </a:r>
            <a:endParaRPr sz="2000">
              <a:solidFill>
                <a:srgbClr val="F4A259"/>
              </a:solidFill>
              <a:latin typeface="Arial"/>
              <a:ea typeface="Arial"/>
              <a:cs typeface="Arial"/>
              <a:sym typeface="Arial"/>
            </a:endParaRPr>
          </a:p>
        </p:txBody>
      </p:sp>
      <p:pic>
        <p:nvPicPr>
          <p:cNvPr id="622" name="Google Shape;622;p67"/>
          <p:cNvPicPr preferRelativeResize="0"/>
          <p:nvPr/>
        </p:nvPicPr>
        <p:blipFill rotWithShape="1">
          <a:blip r:embed="rId3">
            <a:alphaModFix/>
          </a:blip>
          <a:srcRect b="27564" l="0" r="0" t="0"/>
          <a:stretch/>
        </p:blipFill>
        <p:spPr>
          <a:xfrm>
            <a:off x="1966973" y="1497392"/>
            <a:ext cx="8420100" cy="451231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28" name="Google Shape;628;p6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29" name="Google Shape;629;p6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상단메뉴(중고게시판)</a:t>
            </a:r>
            <a:endParaRPr sz="2000">
              <a:solidFill>
                <a:srgbClr val="F4A259"/>
              </a:solidFill>
              <a:latin typeface="Arial"/>
              <a:ea typeface="Arial"/>
              <a:cs typeface="Arial"/>
              <a:sym typeface="Arial"/>
            </a:endParaRPr>
          </a:p>
        </p:txBody>
      </p:sp>
      <p:pic>
        <p:nvPicPr>
          <p:cNvPr id="630" name="Google Shape;630;p68"/>
          <p:cNvPicPr preferRelativeResize="0"/>
          <p:nvPr/>
        </p:nvPicPr>
        <p:blipFill rotWithShape="1">
          <a:blip r:embed="rId3">
            <a:alphaModFix/>
          </a:blip>
          <a:srcRect b="30802" l="0" r="0" t="0"/>
          <a:stretch/>
        </p:blipFill>
        <p:spPr>
          <a:xfrm>
            <a:off x="2155087" y="1282239"/>
            <a:ext cx="7881825" cy="474562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36" name="Google Shape;636;p6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37" name="Google Shape;637;p6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상단메뉴(중고게시판)</a:t>
            </a:r>
            <a:endParaRPr sz="2000">
              <a:solidFill>
                <a:srgbClr val="F4A259"/>
              </a:solidFill>
              <a:latin typeface="Arial"/>
              <a:ea typeface="Arial"/>
              <a:cs typeface="Arial"/>
              <a:sym typeface="Arial"/>
            </a:endParaRPr>
          </a:p>
        </p:txBody>
      </p:sp>
      <p:pic>
        <p:nvPicPr>
          <p:cNvPr id="638" name="Google Shape;638;p69"/>
          <p:cNvPicPr preferRelativeResize="0"/>
          <p:nvPr/>
        </p:nvPicPr>
        <p:blipFill rotWithShape="1">
          <a:blip r:embed="rId3">
            <a:alphaModFix/>
          </a:blip>
          <a:srcRect b="0" l="0" r="0" t="0"/>
          <a:stretch/>
        </p:blipFill>
        <p:spPr>
          <a:xfrm>
            <a:off x="3638959" y="1497392"/>
            <a:ext cx="4903158" cy="49360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40" name="Google Shape;140;p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41" name="Google Shape;141;p7"/>
          <p:cNvSpPr/>
          <p:nvPr/>
        </p:nvSpPr>
        <p:spPr>
          <a:xfrm>
            <a:off x="182877" y="882129"/>
            <a:ext cx="56822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a:t>
            </a:r>
            <a:endParaRPr sz="2000">
              <a:solidFill>
                <a:srgbClr val="F4A259"/>
              </a:solidFill>
              <a:latin typeface="Arial"/>
              <a:ea typeface="Arial"/>
              <a:cs typeface="Arial"/>
              <a:sym typeface="Arial"/>
            </a:endParaRPr>
          </a:p>
        </p:txBody>
      </p:sp>
      <p:pic>
        <p:nvPicPr>
          <p:cNvPr id="142" name="Google Shape;142;p7"/>
          <p:cNvPicPr preferRelativeResize="0"/>
          <p:nvPr/>
        </p:nvPicPr>
        <p:blipFill rotWithShape="1">
          <a:blip r:embed="rId3">
            <a:alphaModFix/>
          </a:blip>
          <a:srcRect b="0" l="0" r="0" t="0"/>
          <a:stretch/>
        </p:blipFill>
        <p:spPr>
          <a:xfrm>
            <a:off x="1791935" y="1436127"/>
            <a:ext cx="8394884" cy="515311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44" name="Google Shape;644;p7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45" name="Google Shape;645;p7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상단메뉴(중고게시판)</a:t>
            </a:r>
            <a:endParaRPr sz="2000">
              <a:solidFill>
                <a:srgbClr val="F4A259"/>
              </a:solidFill>
              <a:latin typeface="Arial"/>
              <a:ea typeface="Arial"/>
              <a:cs typeface="Arial"/>
              <a:sym typeface="Arial"/>
            </a:endParaRPr>
          </a:p>
        </p:txBody>
      </p:sp>
      <p:pic>
        <p:nvPicPr>
          <p:cNvPr id="646" name="Google Shape;646;p70"/>
          <p:cNvPicPr preferRelativeResize="0"/>
          <p:nvPr/>
        </p:nvPicPr>
        <p:blipFill rotWithShape="1">
          <a:blip r:embed="rId3">
            <a:alphaModFix/>
          </a:blip>
          <a:srcRect b="0" l="0" r="0" t="0"/>
          <a:stretch/>
        </p:blipFill>
        <p:spPr>
          <a:xfrm>
            <a:off x="2876550" y="1963838"/>
            <a:ext cx="6438900" cy="3810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52" name="Google Shape;652;p7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53" name="Google Shape;653;p71"/>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자주하는 질문</a:t>
            </a:r>
            <a:endParaRPr sz="2000">
              <a:solidFill>
                <a:srgbClr val="F4A259"/>
              </a:solidFill>
              <a:latin typeface="Arial"/>
              <a:ea typeface="Arial"/>
              <a:cs typeface="Arial"/>
              <a:sym typeface="Arial"/>
            </a:endParaRPr>
          </a:p>
        </p:txBody>
      </p:sp>
      <p:pic>
        <p:nvPicPr>
          <p:cNvPr id="654" name="Google Shape;654;p71"/>
          <p:cNvPicPr preferRelativeResize="0"/>
          <p:nvPr/>
        </p:nvPicPr>
        <p:blipFill rotWithShape="1">
          <a:blip r:embed="rId3">
            <a:alphaModFix/>
          </a:blip>
          <a:srcRect b="43235" l="0" r="0" t="0"/>
          <a:stretch/>
        </p:blipFill>
        <p:spPr>
          <a:xfrm>
            <a:off x="2035807" y="1497392"/>
            <a:ext cx="8120386" cy="478034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60" name="Google Shape;660;p7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61" name="Google Shape;661;p72"/>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자주하는 질문</a:t>
            </a:r>
            <a:endParaRPr sz="2000">
              <a:solidFill>
                <a:srgbClr val="F4A259"/>
              </a:solidFill>
              <a:latin typeface="Arial"/>
              <a:ea typeface="Arial"/>
              <a:cs typeface="Arial"/>
              <a:sym typeface="Arial"/>
            </a:endParaRPr>
          </a:p>
        </p:txBody>
      </p:sp>
      <p:pic>
        <p:nvPicPr>
          <p:cNvPr id="662" name="Google Shape;662;p72"/>
          <p:cNvPicPr preferRelativeResize="0"/>
          <p:nvPr/>
        </p:nvPicPr>
        <p:blipFill rotWithShape="1">
          <a:blip r:embed="rId3">
            <a:alphaModFix/>
          </a:blip>
          <a:srcRect b="27931" l="7299" r="7125" t="0"/>
          <a:stretch/>
        </p:blipFill>
        <p:spPr>
          <a:xfrm>
            <a:off x="1333017" y="1497392"/>
            <a:ext cx="9525966" cy="494239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68" name="Google Shape;668;p7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69" name="Google Shape;669;p73"/>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QnA</a:t>
            </a:r>
            <a:endParaRPr sz="2000">
              <a:solidFill>
                <a:srgbClr val="F4A259"/>
              </a:solidFill>
              <a:latin typeface="Arial"/>
              <a:ea typeface="Arial"/>
              <a:cs typeface="Arial"/>
              <a:sym typeface="Arial"/>
            </a:endParaRPr>
          </a:p>
        </p:txBody>
      </p:sp>
      <p:pic>
        <p:nvPicPr>
          <p:cNvPr id="670" name="Google Shape;670;p73"/>
          <p:cNvPicPr preferRelativeResize="0"/>
          <p:nvPr/>
        </p:nvPicPr>
        <p:blipFill rotWithShape="1">
          <a:blip r:embed="rId3">
            <a:alphaModFix/>
          </a:blip>
          <a:srcRect b="55612" l="0" r="0" t="0"/>
          <a:stretch/>
        </p:blipFill>
        <p:spPr>
          <a:xfrm>
            <a:off x="1172375" y="1497392"/>
            <a:ext cx="9847249" cy="453301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76" name="Google Shape;676;p7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77" name="Google Shape;677;p74"/>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QnA</a:t>
            </a:r>
            <a:endParaRPr sz="2000">
              <a:solidFill>
                <a:srgbClr val="F4A259"/>
              </a:solidFill>
              <a:latin typeface="Arial"/>
              <a:ea typeface="Arial"/>
              <a:cs typeface="Arial"/>
              <a:sym typeface="Arial"/>
            </a:endParaRPr>
          </a:p>
        </p:txBody>
      </p:sp>
      <p:pic>
        <p:nvPicPr>
          <p:cNvPr id="678" name="Google Shape;678;p74"/>
          <p:cNvPicPr preferRelativeResize="0"/>
          <p:nvPr/>
        </p:nvPicPr>
        <p:blipFill rotWithShape="1">
          <a:blip r:embed="rId3">
            <a:alphaModFix/>
          </a:blip>
          <a:srcRect b="39241" l="0" r="0" t="0"/>
          <a:stretch/>
        </p:blipFill>
        <p:spPr>
          <a:xfrm>
            <a:off x="2354319" y="1497392"/>
            <a:ext cx="7561347" cy="476451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84" name="Google Shape;684;p7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85" name="Google Shape;685;p75"/>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QnA</a:t>
            </a:r>
            <a:endParaRPr sz="2000">
              <a:solidFill>
                <a:srgbClr val="F4A259"/>
              </a:solidFill>
              <a:latin typeface="Arial"/>
              <a:ea typeface="Arial"/>
              <a:cs typeface="Arial"/>
              <a:sym typeface="Arial"/>
            </a:endParaRPr>
          </a:p>
        </p:txBody>
      </p:sp>
      <p:pic>
        <p:nvPicPr>
          <p:cNvPr id="686" name="Google Shape;686;p75"/>
          <p:cNvPicPr preferRelativeResize="0"/>
          <p:nvPr/>
        </p:nvPicPr>
        <p:blipFill rotWithShape="1">
          <a:blip r:embed="rId3">
            <a:alphaModFix/>
          </a:blip>
          <a:srcRect b="36539" l="0" r="0" t="0"/>
          <a:stretch/>
        </p:blipFill>
        <p:spPr>
          <a:xfrm>
            <a:off x="2515002" y="1497392"/>
            <a:ext cx="7161995" cy="471344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92" name="Google Shape;692;p7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693" name="Google Shape;693;p76"/>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QnA</a:t>
            </a:r>
            <a:endParaRPr sz="2000">
              <a:solidFill>
                <a:srgbClr val="F4A259"/>
              </a:solidFill>
              <a:latin typeface="Arial"/>
              <a:ea typeface="Arial"/>
              <a:cs typeface="Arial"/>
              <a:sym typeface="Arial"/>
            </a:endParaRPr>
          </a:p>
        </p:txBody>
      </p:sp>
      <p:pic>
        <p:nvPicPr>
          <p:cNvPr id="694" name="Google Shape;694;p76"/>
          <p:cNvPicPr preferRelativeResize="0"/>
          <p:nvPr/>
        </p:nvPicPr>
        <p:blipFill rotWithShape="1">
          <a:blip r:embed="rId3">
            <a:alphaModFix/>
          </a:blip>
          <a:srcRect b="0" l="0" r="0" t="0"/>
          <a:stretch/>
        </p:blipFill>
        <p:spPr>
          <a:xfrm>
            <a:off x="1354238" y="1746241"/>
            <a:ext cx="9514390" cy="436145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00" name="Google Shape;700;p7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01" name="Google Shape;701;p77"/>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사용자 # 채팅상담</a:t>
            </a:r>
            <a:endParaRPr sz="2000">
              <a:solidFill>
                <a:srgbClr val="F4A259"/>
              </a:solidFill>
              <a:latin typeface="Arial"/>
              <a:ea typeface="Arial"/>
              <a:cs typeface="Arial"/>
              <a:sym typeface="Arial"/>
            </a:endParaRPr>
          </a:p>
        </p:txBody>
      </p:sp>
      <p:pic>
        <p:nvPicPr>
          <p:cNvPr id="702" name="Google Shape;702;p77"/>
          <p:cNvPicPr preferRelativeResize="0"/>
          <p:nvPr/>
        </p:nvPicPr>
        <p:blipFill rotWithShape="1">
          <a:blip r:embed="rId3">
            <a:alphaModFix/>
          </a:blip>
          <a:srcRect b="0" l="0" r="0" t="0"/>
          <a:stretch/>
        </p:blipFill>
        <p:spPr>
          <a:xfrm>
            <a:off x="4246080" y="1082184"/>
            <a:ext cx="3699840" cy="583942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08" name="Google Shape;708;p7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09" name="Google Shape;709;p7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로그인</a:t>
            </a:r>
            <a:endParaRPr sz="2000">
              <a:solidFill>
                <a:srgbClr val="F4A259"/>
              </a:solidFill>
              <a:latin typeface="Arial"/>
              <a:ea typeface="Arial"/>
              <a:cs typeface="Arial"/>
              <a:sym typeface="Arial"/>
            </a:endParaRPr>
          </a:p>
        </p:txBody>
      </p:sp>
      <p:pic>
        <p:nvPicPr>
          <p:cNvPr id="710" name="Google Shape;710;p78"/>
          <p:cNvPicPr preferRelativeResize="0"/>
          <p:nvPr/>
        </p:nvPicPr>
        <p:blipFill rotWithShape="1">
          <a:blip r:embed="rId3">
            <a:alphaModFix/>
          </a:blip>
          <a:srcRect b="0" l="0" r="0" t="0"/>
          <a:stretch/>
        </p:blipFill>
        <p:spPr>
          <a:xfrm>
            <a:off x="1585731" y="1497392"/>
            <a:ext cx="9028253" cy="507369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16" name="Google Shape;716;p7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17" name="Google Shape;717;p7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a:t>
            </a:r>
            <a:endParaRPr sz="2000">
              <a:solidFill>
                <a:srgbClr val="F4A259"/>
              </a:solidFill>
              <a:latin typeface="Arial"/>
              <a:ea typeface="Arial"/>
              <a:cs typeface="Arial"/>
              <a:sym typeface="Arial"/>
            </a:endParaRPr>
          </a:p>
        </p:txBody>
      </p:sp>
      <p:pic>
        <p:nvPicPr>
          <p:cNvPr id="718" name="Google Shape;718;p79"/>
          <p:cNvPicPr preferRelativeResize="0"/>
          <p:nvPr/>
        </p:nvPicPr>
        <p:blipFill rotWithShape="1">
          <a:blip r:embed="rId3">
            <a:alphaModFix/>
          </a:blip>
          <a:srcRect b="14420" l="0" r="0" t="0"/>
          <a:stretch/>
        </p:blipFill>
        <p:spPr>
          <a:xfrm>
            <a:off x="3518731" y="1282239"/>
            <a:ext cx="5154537" cy="51995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48" name="Google Shape;148;p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49" name="Google Shape;149;p8"/>
          <p:cNvSpPr/>
          <p:nvPr/>
        </p:nvSpPr>
        <p:spPr>
          <a:xfrm>
            <a:off x="182877" y="882129"/>
            <a:ext cx="56822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a:t>
            </a:r>
            <a:endParaRPr sz="2000">
              <a:solidFill>
                <a:srgbClr val="F4A259"/>
              </a:solidFill>
              <a:latin typeface="Arial"/>
              <a:ea typeface="Arial"/>
              <a:cs typeface="Arial"/>
              <a:sym typeface="Arial"/>
            </a:endParaRPr>
          </a:p>
        </p:txBody>
      </p:sp>
      <p:pic>
        <p:nvPicPr>
          <p:cNvPr id="150" name="Google Shape;150;p8"/>
          <p:cNvPicPr preferRelativeResize="0"/>
          <p:nvPr/>
        </p:nvPicPr>
        <p:blipFill rotWithShape="1">
          <a:blip r:embed="rId3">
            <a:alphaModFix/>
          </a:blip>
          <a:srcRect b="0" l="0" r="0" t="0"/>
          <a:stretch/>
        </p:blipFill>
        <p:spPr>
          <a:xfrm>
            <a:off x="1650870" y="1319586"/>
            <a:ext cx="8890259" cy="533506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24" name="Google Shape;724;p8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25" name="Google Shape;725;p8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추가)</a:t>
            </a:r>
            <a:endParaRPr sz="2000">
              <a:solidFill>
                <a:srgbClr val="F4A259"/>
              </a:solidFill>
              <a:latin typeface="Arial"/>
              <a:ea typeface="Arial"/>
              <a:cs typeface="Arial"/>
              <a:sym typeface="Arial"/>
            </a:endParaRPr>
          </a:p>
        </p:txBody>
      </p:sp>
      <p:pic>
        <p:nvPicPr>
          <p:cNvPr id="726" name="Google Shape;726;p80"/>
          <p:cNvPicPr preferRelativeResize="0"/>
          <p:nvPr/>
        </p:nvPicPr>
        <p:blipFill rotWithShape="1">
          <a:blip r:embed="rId3">
            <a:alphaModFix/>
          </a:blip>
          <a:srcRect b="54937" l="0" r="0" t="0"/>
          <a:stretch/>
        </p:blipFill>
        <p:spPr>
          <a:xfrm>
            <a:off x="2626518" y="1497392"/>
            <a:ext cx="6938963" cy="484527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32" name="Google Shape;732;p8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33" name="Google Shape;733;p81"/>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추가)</a:t>
            </a:r>
            <a:endParaRPr sz="2000">
              <a:solidFill>
                <a:srgbClr val="F4A259"/>
              </a:solidFill>
              <a:latin typeface="Arial"/>
              <a:ea typeface="Arial"/>
              <a:cs typeface="Arial"/>
              <a:sym typeface="Arial"/>
            </a:endParaRPr>
          </a:p>
        </p:txBody>
      </p:sp>
      <p:pic>
        <p:nvPicPr>
          <p:cNvPr id="734" name="Google Shape;734;p81"/>
          <p:cNvPicPr preferRelativeResize="0"/>
          <p:nvPr/>
        </p:nvPicPr>
        <p:blipFill rotWithShape="1">
          <a:blip r:embed="rId3">
            <a:alphaModFix/>
          </a:blip>
          <a:srcRect b="9534" l="0" r="0" t="43625"/>
          <a:stretch/>
        </p:blipFill>
        <p:spPr>
          <a:xfrm>
            <a:off x="2670332" y="1497392"/>
            <a:ext cx="6844058" cy="496743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40" name="Google Shape;740;p8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41" name="Google Shape;741;p82"/>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추가)</a:t>
            </a:r>
            <a:endParaRPr sz="2000">
              <a:solidFill>
                <a:srgbClr val="F4A259"/>
              </a:solidFill>
              <a:latin typeface="Arial"/>
              <a:ea typeface="Arial"/>
              <a:cs typeface="Arial"/>
              <a:sym typeface="Arial"/>
            </a:endParaRPr>
          </a:p>
        </p:txBody>
      </p:sp>
      <p:pic>
        <p:nvPicPr>
          <p:cNvPr id="742" name="Google Shape;742;p82"/>
          <p:cNvPicPr preferRelativeResize="0"/>
          <p:nvPr/>
        </p:nvPicPr>
        <p:blipFill rotWithShape="1">
          <a:blip r:embed="rId3">
            <a:alphaModFix/>
          </a:blip>
          <a:srcRect b="0" l="0" r="0" t="0"/>
          <a:stretch/>
        </p:blipFill>
        <p:spPr>
          <a:xfrm>
            <a:off x="1585731" y="1497392"/>
            <a:ext cx="8970380" cy="504583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48" name="Google Shape;748;p8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49" name="Google Shape;749;p83"/>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추가)</a:t>
            </a:r>
            <a:endParaRPr sz="2000">
              <a:solidFill>
                <a:srgbClr val="F4A259"/>
              </a:solidFill>
              <a:latin typeface="Arial"/>
              <a:ea typeface="Arial"/>
              <a:cs typeface="Arial"/>
              <a:sym typeface="Arial"/>
            </a:endParaRPr>
          </a:p>
        </p:txBody>
      </p:sp>
      <p:pic>
        <p:nvPicPr>
          <p:cNvPr id="750" name="Google Shape;750;p83"/>
          <p:cNvPicPr preferRelativeResize="0"/>
          <p:nvPr/>
        </p:nvPicPr>
        <p:blipFill rotWithShape="1">
          <a:blip r:embed="rId3">
            <a:alphaModFix/>
          </a:blip>
          <a:srcRect b="50722" l="0" r="0" t="0"/>
          <a:stretch/>
        </p:blipFill>
        <p:spPr>
          <a:xfrm>
            <a:off x="2776898" y="1400537"/>
            <a:ext cx="6638204" cy="501183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56" name="Google Shape;756;p8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57" name="Google Shape;757;p84"/>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추가)</a:t>
            </a:r>
            <a:endParaRPr sz="2000">
              <a:solidFill>
                <a:srgbClr val="F4A259"/>
              </a:solidFill>
              <a:latin typeface="Arial"/>
              <a:ea typeface="Arial"/>
              <a:cs typeface="Arial"/>
              <a:sym typeface="Arial"/>
            </a:endParaRPr>
          </a:p>
        </p:txBody>
      </p:sp>
      <p:pic>
        <p:nvPicPr>
          <p:cNvPr id="758" name="Google Shape;758;p84"/>
          <p:cNvPicPr preferRelativeResize="0"/>
          <p:nvPr/>
        </p:nvPicPr>
        <p:blipFill rotWithShape="1">
          <a:blip r:embed="rId3">
            <a:alphaModFix/>
          </a:blip>
          <a:srcRect b="0" l="0" r="0" t="49114"/>
          <a:stretch/>
        </p:blipFill>
        <p:spPr>
          <a:xfrm>
            <a:off x="2937872" y="1647863"/>
            <a:ext cx="6316255" cy="492430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64" name="Google Shape;764;p8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65" name="Google Shape;765;p85"/>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추가)</a:t>
            </a:r>
            <a:endParaRPr sz="2000">
              <a:solidFill>
                <a:srgbClr val="F4A259"/>
              </a:solidFill>
              <a:latin typeface="Arial"/>
              <a:ea typeface="Arial"/>
              <a:cs typeface="Arial"/>
              <a:sym typeface="Arial"/>
            </a:endParaRPr>
          </a:p>
        </p:txBody>
      </p:sp>
      <p:pic>
        <p:nvPicPr>
          <p:cNvPr id="766" name="Google Shape;766;p85"/>
          <p:cNvPicPr preferRelativeResize="0"/>
          <p:nvPr/>
        </p:nvPicPr>
        <p:blipFill rotWithShape="1">
          <a:blip r:embed="rId3">
            <a:alphaModFix/>
          </a:blip>
          <a:srcRect b="0" l="0" r="0" t="0"/>
          <a:stretch/>
        </p:blipFill>
        <p:spPr>
          <a:xfrm>
            <a:off x="1327230" y="1363658"/>
            <a:ext cx="9537539" cy="514629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72" name="Google Shape;772;p8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73" name="Google Shape;773;p86"/>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추가)</a:t>
            </a:r>
            <a:endParaRPr sz="2000">
              <a:solidFill>
                <a:srgbClr val="F4A259"/>
              </a:solidFill>
              <a:latin typeface="Arial"/>
              <a:ea typeface="Arial"/>
              <a:cs typeface="Arial"/>
              <a:sym typeface="Arial"/>
            </a:endParaRPr>
          </a:p>
        </p:txBody>
      </p:sp>
      <p:pic>
        <p:nvPicPr>
          <p:cNvPr id="774" name="Google Shape;774;p86"/>
          <p:cNvPicPr preferRelativeResize="0"/>
          <p:nvPr/>
        </p:nvPicPr>
        <p:blipFill rotWithShape="1">
          <a:blip r:embed="rId3">
            <a:alphaModFix/>
          </a:blip>
          <a:srcRect b="0" l="0" r="0" t="0"/>
          <a:stretch/>
        </p:blipFill>
        <p:spPr>
          <a:xfrm>
            <a:off x="1431402" y="1282239"/>
            <a:ext cx="9329195" cy="524767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80" name="Google Shape;780;p8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81" name="Google Shape;781;p87"/>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상세조회)</a:t>
            </a:r>
            <a:endParaRPr sz="2000">
              <a:solidFill>
                <a:srgbClr val="F4A259"/>
              </a:solidFill>
              <a:latin typeface="Arial"/>
              <a:ea typeface="Arial"/>
              <a:cs typeface="Arial"/>
              <a:sym typeface="Arial"/>
            </a:endParaRPr>
          </a:p>
        </p:txBody>
      </p:sp>
      <p:pic>
        <p:nvPicPr>
          <p:cNvPr id="782" name="Google Shape;782;p87"/>
          <p:cNvPicPr preferRelativeResize="0"/>
          <p:nvPr/>
        </p:nvPicPr>
        <p:blipFill rotWithShape="1">
          <a:blip r:embed="rId3">
            <a:alphaModFix/>
          </a:blip>
          <a:srcRect b="54430" l="0" r="0" t="0"/>
          <a:stretch/>
        </p:blipFill>
        <p:spPr>
          <a:xfrm>
            <a:off x="2437368" y="1497392"/>
            <a:ext cx="7308516" cy="493104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88" name="Google Shape;788;p8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89" name="Google Shape;789;p8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상세조회)</a:t>
            </a:r>
            <a:endParaRPr sz="2000">
              <a:solidFill>
                <a:srgbClr val="F4A259"/>
              </a:solidFill>
              <a:latin typeface="Arial"/>
              <a:ea typeface="Arial"/>
              <a:cs typeface="Arial"/>
              <a:sym typeface="Arial"/>
            </a:endParaRPr>
          </a:p>
        </p:txBody>
      </p:sp>
      <p:pic>
        <p:nvPicPr>
          <p:cNvPr id="790" name="Google Shape;790;p88"/>
          <p:cNvPicPr preferRelativeResize="0"/>
          <p:nvPr/>
        </p:nvPicPr>
        <p:blipFill rotWithShape="1">
          <a:blip r:embed="rId3">
            <a:alphaModFix/>
          </a:blip>
          <a:srcRect b="10380" l="0" r="0" t="46582"/>
          <a:stretch/>
        </p:blipFill>
        <p:spPr>
          <a:xfrm>
            <a:off x="2508518" y="1724627"/>
            <a:ext cx="7174964" cy="4572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96" name="Google Shape;796;p8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797" name="Google Shape;797;p8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수정)</a:t>
            </a:r>
            <a:endParaRPr sz="2000">
              <a:solidFill>
                <a:srgbClr val="F4A259"/>
              </a:solidFill>
              <a:latin typeface="Arial"/>
              <a:ea typeface="Arial"/>
              <a:cs typeface="Arial"/>
              <a:sym typeface="Arial"/>
            </a:endParaRPr>
          </a:p>
        </p:txBody>
      </p:sp>
      <p:pic>
        <p:nvPicPr>
          <p:cNvPr id="798" name="Google Shape;798;p89"/>
          <p:cNvPicPr preferRelativeResize="0"/>
          <p:nvPr/>
        </p:nvPicPr>
        <p:blipFill rotWithShape="1">
          <a:blip r:embed="rId3">
            <a:alphaModFix/>
          </a:blip>
          <a:srcRect b="53418" l="0" r="0" t="0"/>
          <a:stretch/>
        </p:blipFill>
        <p:spPr>
          <a:xfrm>
            <a:off x="2633300" y="1497392"/>
            <a:ext cx="6847243" cy="49423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56" name="Google Shape;156;p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157" name="Google Shape;157;p9"/>
          <p:cNvSpPr/>
          <p:nvPr/>
        </p:nvSpPr>
        <p:spPr>
          <a:xfrm>
            <a:off x="182877" y="882129"/>
            <a:ext cx="56822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4. 데이터구조 - ERD(회원관련)</a:t>
            </a:r>
            <a:endParaRPr sz="2000">
              <a:solidFill>
                <a:srgbClr val="F4A259"/>
              </a:solidFill>
              <a:latin typeface="Arial"/>
              <a:ea typeface="Arial"/>
              <a:cs typeface="Arial"/>
              <a:sym typeface="Arial"/>
            </a:endParaRPr>
          </a:p>
        </p:txBody>
      </p:sp>
      <p:pic>
        <p:nvPicPr>
          <p:cNvPr id="158" name="Google Shape;158;p9"/>
          <p:cNvPicPr preferRelativeResize="0"/>
          <p:nvPr/>
        </p:nvPicPr>
        <p:blipFill rotWithShape="1">
          <a:blip r:embed="rId3">
            <a:alphaModFix/>
          </a:blip>
          <a:srcRect b="0" l="0" r="0" t="0"/>
          <a:stretch/>
        </p:blipFill>
        <p:spPr>
          <a:xfrm>
            <a:off x="2424729" y="1436127"/>
            <a:ext cx="7342542" cy="501124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0"/>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04" name="Google Shape;804;p90"/>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05" name="Google Shape;805;p90"/>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수정)</a:t>
            </a:r>
            <a:endParaRPr sz="2000">
              <a:solidFill>
                <a:srgbClr val="F4A259"/>
              </a:solidFill>
              <a:latin typeface="Arial"/>
              <a:ea typeface="Arial"/>
              <a:cs typeface="Arial"/>
              <a:sym typeface="Arial"/>
            </a:endParaRPr>
          </a:p>
        </p:txBody>
      </p:sp>
      <p:pic>
        <p:nvPicPr>
          <p:cNvPr id="806" name="Google Shape;806;p90"/>
          <p:cNvPicPr preferRelativeResize="0"/>
          <p:nvPr/>
        </p:nvPicPr>
        <p:blipFill rotWithShape="1">
          <a:blip r:embed="rId3">
            <a:alphaModFix/>
          </a:blip>
          <a:srcRect b="9256" l="24303" r="10063" t="47826"/>
          <a:stretch/>
        </p:blipFill>
        <p:spPr>
          <a:xfrm>
            <a:off x="3763701" y="1713051"/>
            <a:ext cx="4664597" cy="472620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1"/>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12" name="Google Shape;812;p91"/>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13" name="Google Shape;813;p91"/>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목록화면에서의 삭제)</a:t>
            </a:r>
            <a:endParaRPr sz="2000">
              <a:solidFill>
                <a:srgbClr val="F4A259"/>
              </a:solidFill>
              <a:latin typeface="Arial"/>
              <a:ea typeface="Arial"/>
              <a:cs typeface="Arial"/>
              <a:sym typeface="Arial"/>
            </a:endParaRPr>
          </a:p>
        </p:txBody>
      </p:sp>
      <p:pic>
        <p:nvPicPr>
          <p:cNvPr id="814" name="Google Shape;814;p91"/>
          <p:cNvPicPr preferRelativeResize="0"/>
          <p:nvPr/>
        </p:nvPicPr>
        <p:blipFill rotWithShape="1">
          <a:blip r:embed="rId3">
            <a:alphaModFix/>
          </a:blip>
          <a:srcRect b="0" l="0" r="0" t="0"/>
          <a:stretch/>
        </p:blipFill>
        <p:spPr>
          <a:xfrm>
            <a:off x="1767068" y="1497392"/>
            <a:ext cx="8657863" cy="487004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92"/>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20" name="Google Shape;820;p92"/>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21" name="Google Shape;821;p92"/>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도서관리(도서 상세화면에서의 삭제)</a:t>
            </a:r>
            <a:endParaRPr sz="2000">
              <a:solidFill>
                <a:srgbClr val="F4A259"/>
              </a:solidFill>
              <a:latin typeface="Arial"/>
              <a:ea typeface="Arial"/>
              <a:cs typeface="Arial"/>
              <a:sym typeface="Arial"/>
            </a:endParaRPr>
          </a:p>
        </p:txBody>
      </p:sp>
      <p:pic>
        <p:nvPicPr>
          <p:cNvPr id="822" name="Google Shape;822;p92"/>
          <p:cNvPicPr preferRelativeResize="0"/>
          <p:nvPr/>
        </p:nvPicPr>
        <p:blipFill rotWithShape="1">
          <a:blip r:embed="rId3">
            <a:alphaModFix/>
          </a:blip>
          <a:srcRect b="0" l="0" r="0" t="0"/>
          <a:stretch/>
        </p:blipFill>
        <p:spPr>
          <a:xfrm>
            <a:off x="1593374" y="1393220"/>
            <a:ext cx="9005251" cy="506545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3"/>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28" name="Google Shape;828;p93"/>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29" name="Google Shape;829;p93"/>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a:t>
            </a:r>
            <a:endParaRPr sz="2000">
              <a:solidFill>
                <a:srgbClr val="F4A259"/>
              </a:solidFill>
              <a:latin typeface="Arial"/>
              <a:ea typeface="Arial"/>
              <a:cs typeface="Arial"/>
              <a:sym typeface="Arial"/>
            </a:endParaRPr>
          </a:p>
        </p:txBody>
      </p:sp>
      <p:pic>
        <p:nvPicPr>
          <p:cNvPr id="830" name="Google Shape;830;p93"/>
          <p:cNvPicPr preferRelativeResize="0"/>
          <p:nvPr/>
        </p:nvPicPr>
        <p:blipFill rotWithShape="1">
          <a:blip r:embed="rId3">
            <a:alphaModFix/>
          </a:blip>
          <a:srcRect b="13586" l="199" r="-198" t="11140"/>
          <a:stretch/>
        </p:blipFill>
        <p:spPr>
          <a:xfrm>
            <a:off x="3186899" y="1412110"/>
            <a:ext cx="5818201" cy="516230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4"/>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36" name="Google Shape;836;p94"/>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37" name="Google Shape;837;p94"/>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관리(도서 추가)</a:t>
            </a:r>
            <a:endParaRPr sz="2000">
              <a:solidFill>
                <a:srgbClr val="F4A259"/>
              </a:solidFill>
              <a:latin typeface="Arial"/>
              <a:ea typeface="Arial"/>
              <a:cs typeface="Arial"/>
              <a:sym typeface="Arial"/>
            </a:endParaRPr>
          </a:p>
        </p:txBody>
      </p:sp>
      <p:pic>
        <p:nvPicPr>
          <p:cNvPr id="838" name="Google Shape;838;p94"/>
          <p:cNvPicPr preferRelativeResize="0"/>
          <p:nvPr/>
        </p:nvPicPr>
        <p:blipFill rotWithShape="1">
          <a:blip r:embed="rId3">
            <a:alphaModFix/>
          </a:blip>
          <a:srcRect b="53587" l="0" r="0" t="0"/>
          <a:stretch/>
        </p:blipFill>
        <p:spPr>
          <a:xfrm>
            <a:off x="2423001" y="1497392"/>
            <a:ext cx="7345998" cy="517135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5"/>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44" name="Google Shape;844;p95"/>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45" name="Google Shape;845;p95"/>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관리(도서 추가)</a:t>
            </a:r>
            <a:endParaRPr sz="2000">
              <a:solidFill>
                <a:srgbClr val="F4A259"/>
              </a:solidFill>
              <a:latin typeface="Arial"/>
              <a:ea typeface="Arial"/>
              <a:cs typeface="Arial"/>
              <a:sym typeface="Arial"/>
            </a:endParaRPr>
          </a:p>
        </p:txBody>
      </p:sp>
      <p:pic>
        <p:nvPicPr>
          <p:cNvPr id="846" name="Google Shape;846;p95"/>
          <p:cNvPicPr preferRelativeResize="0"/>
          <p:nvPr/>
        </p:nvPicPr>
        <p:blipFill rotWithShape="1">
          <a:blip r:embed="rId3">
            <a:alphaModFix/>
          </a:blip>
          <a:srcRect b="10211" l="24424" r="11041" t="45401"/>
          <a:stretch/>
        </p:blipFill>
        <p:spPr>
          <a:xfrm>
            <a:off x="3603783" y="1374485"/>
            <a:ext cx="4984433" cy="519993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6"/>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52" name="Google Shape;852;p96"/>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53" name="Google Shape;853;p96"/>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관리(도서 추가)</a:t>
            </a:r>
            <a:endParaRPr sz="2000">
              <a:solidFill>
                <a:srgbClr val="F4A259"/>
              </a:solidFill>
              <a:latin typeface="Arial"/>
              <a:ea typeface="Arial"/>
              <a:cs typeface="Arial"/>
              <a:sym typeface="Arial"/>
            </a:endParaRPr>
          </a:p>
        </p:txBody>
      </p:sp>
      <p:pic>
        <p:nvPicPr>
          <p:cNvPr id="854" name="Google Shape;854;p96"/>
          <p:cNvPicPr preferRelativeResize="0"/>
          <p:nvPr/>
        </p:nvPicPr>
        <p:blipFill rotWithShape="1">
          <a:blip r:embed="rId3">
            <a:alphaModFix/>
          </a:blip>
          <a:srcRect b="0" l="0" r="0" t="0"/>
          <a:stretch/>
        </p:blipFill>
        <p:spPr>
          <a:xfrm>
            <a:off x="1599235" y="1497392"/>
            <a:ext cx="8993529" cy="505886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97"/>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60" name="Google Shape;860;p97"/>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61" name="Google Shape;861;p97"/>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관리(도서 상세조회)</a:t>
            </a:r>
            <a:endParaRPr sz="2000">
              <a:solidFill>
                <a:srgbClr val="F4A259"/>
              </a:solidFill>
              <a:latin typeface="Arial"/>
              <a:ea typeface="Arial"/>
              <a:cs typeface="Arial"/>
              <a:sym typeface="Arial"/>
            </a:endParaRPr>
          </a:p>
        </p:txBody>
      </p:sp>
      <p:pic>
        <p:nvPicPr>
          <p:cNvPr id="862" name="Google Shape;862;p97"/>
          <p:cNvPicPr preferRelativeResize="0"/>
          <p:nvPr/>
        </p:nvPicPr>
        <p:blipFill rotWithShape="1">
          <a:blip r:embed="rId3">
            <a:alphaModFix/>
          </a:blip>
          <a:srcRect b="57975" l="0" r="0" t="0"/>
          <a:stretch/>
        </p:blipFill>
        <p:spPr>
          <a:xfrm>
            <a:off x="1938274" y="1497392"/>
            <a:ext cx="8341334" cy="501183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8"/>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68" name="Google Shape;868;p98"/>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69" name="Google Shape;869;p98"/>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관리(도서 상세조회)</a:t>
            </a:r>
            <a:endParaRPr sz="2000">
              <a:solidFill>
                <a:srgbClr val="F4A259"/>
              </a:solidFill>
              <a:latin typeface="Arial"/>
              <a:ea typeface="Arial"/>
              <a:cs typeface="Arial"/>
              <a:sym typeface="Arial"/>
            </a:endParaRPr>
          </a:p>
        </p:txBody>
      </p:sp>
      <p:pic>
        <p:nvPicPr>
          <p:cNvPr id="870" name="Google Shape;870;p98"/>
          <p:cNvPicPr preferRelativeResize="0"/>
          <p:nvPr/>
        </p:nvPicPr>
        <p:blipFill rotWithShape="1">
          <a:blip r:embed="rId3">
            <a:alphaModFix/>
          </a:blip>
          <a:srcRect b="10717" l="25280" r="10013" t="43713"/>
          <a:stretch/>
        </p:blipFill>
        <p:spPr>
          <a:xfrm>
            <a:off x="3694252" y="1497392"/>
            <a:ext cx="4836555" cy="486985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9"/>
          <p:cNvSpPr/>
          <p:nvPr/>
        </p:nvSpPr>
        <p:spPr>
          <a:xfrm>
            <a:off x="0" y="1"/>
            <a:ext cx="12192000" cy="441064"/>
          </a:xfrm>
          <a:prstGeom prst="rect">
            <a:avLst/>
          </a:prstGeom>
          <a:solidFill>
            <a:srgbClr val="8CB3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76" name="Google Shape;876;p99"/>
          <p:cNvSpPr/>
          <p:nvPr/>
        </p:nvSpPr>
        <p:spPr>
          <a:xfrm>
            <a:off x="0" y="441065"/>
            <a:ext cx="12192000" cy="22591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D9D9D9"/>
              </a:solidFill>
              <a:latin typeface="Malgun Gothic"/>
              <a:ea typeface="Malgun Gothic"/>
              <a:cs typeface="Malgun Gothic"/>
              <a:sym typeface="Malgun Gothic"/>
            </a:endParaRPr>
          </a:p>
        </p:txBody>
      </p:sp>
      <p:sp>
        <p:nvSpPr>
          <p:cNvPr id="877" name="Google Shape;877;p99"/>
          <p:cNvSpPr/>
          <p:nvPr/>
        </p:nvSpPr>
        <p:spPr>
          <a:xfrm>
            <a:off x="182877" y="882129"/>
            <a:ext cx="67721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000">
                <a:solidFill>
                  <a:srgbClr val="F4A259"/>
                </a:solidFill>
                <a:latin typeface="Arial"/>
                <a:ea typeface="Arial"/>
                <a:cs typeface="Arial"/>
                <a:sym typeface="Arial"/>
              </a:rPr>
              <a:t>5. 기능 - 관리자 # E-Book 관리(도서 수정)</a:t>
            </a:r>
            <a:endParaRPr sz="2000">
              <a:solidFill>
                <a:srgbClr val="F4A259"/>
              </a:solidFill>
              <a:latin typeface="Arial"/>
              <a:ea typeface="Arial"/>
              <a:cs typeface="Arial"/>
              <a:sym typeface="Arial"/>
            </a:endParaRPr>
          </a:p>
        </p:txBody>
      </p:sp>
      <p:pic>
        <p:nvPicPr>
          <p:cNvPr id="878" name="Google Shape;878;p99"/>
          <p:cNvPicPr preferRelativeResize="0"/>
          <p:nvPr/>
        </p:nvPicPr>
        <p:blipFill rotWithShape="1">
          <a:blip r:embed="rId3">
            <a:alphaModFix/>
          </a:blip>
          <a:srcRect b="52236" l="0" r="0" t="0"/>
          <a:stretch/>
        </p:blipFill>
        <p:spPr>
          <a:xfrm>
            <a:off x="2541643" y="1282239"/>
            <a:ext cx="7108714" cy="51498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2021-03-01T05:11:36Z</dcterms:created>
  <dc:creator>joara9566@naver.com</dc:creator>
</cp:coreProperties>
</file>